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2" r:id="rId2"/>
    <p:sldId id="263" r:id="rId3"/>
    <p:sldId id="264" r:id="rId4"/>
    <p:sldId id="265" r:id="rId5"/>
    <p:sldId id="266" r:id="rId6"/>
    <p:sldId id="267" r:id="rId7"/>
    <p:sldId id="256" r:id="rId8"/>
    <p:sldId id="258" r:id="rId9"/>
    <p:sldId id="257" r:id="rId10"/>
    <p:sldId id="260" r:id="rId11"/>
    <p:sldId id="259" r:id="rId12"/>
    <p:sldId id="261" r:id="rId13"/>
    <p:sldId id="269"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1081" autoAdjust="0"/>
  </p:normalViewPr>
  <p:slideViewPr>
    <p:cSldViewPr>
      <p:cViewPr>
        <p:scale>
          <a:sx n="60" d="100"/>
          <a:sy n="60" d="100"/>
        </p:scale>
        <p:origin x="732" y="-32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0D570C-B60E-467B-BCE3-FC4092D73181}"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5B45F497-5DE5-4428-BE3E-872930BA6A7C}">
      <dgm:prSet/>
      <dgm:spPr/>
      <dgm:t>
        <a:bodyPr/>
        <a:lstStyle/>
        <a:p>
          <a:pPr>
            <a:lnSpc>
              <a:spcPct val="100000"/>
            </a:lnSpc>
          </a:pPr>
          <a:r>
            <a:rPr lang="en-US"/>
            <a:t>Welcome and Introductions  </a:t>
          </a:r>
        </a:p>
      </dgm:t>
    </dgm:pt>
    <dgm:pt modelId="{7D08CACF-CFBE-4316-8CFF-3D671B69FC76}" type="parTrans" cxnId="{1CCC1009-F4EF-4F9A-BC5B-9FDD21755A2B}">
      <dgm:prSet/>
      <dgm:spPr/>
      <dgm:t>
        <a:bodyPr/>
        <a:lstStyle/>
        <a:p>
          <a:endParaRPr lang="en-US"/>
        </a:p>
      </dgm:t>
    </dgm:pt>
    <dgm:pt modelId="{5B0261C9-1B1B-4564-A90C-0083DD71C889}" type="sibTrans" cxnId="{1CCC1009-F4EF-4F9A-BC5B-9FDD21755A2B}">
      <dgm:prSet/>
      <dgm:spPr/>
      <dgm:t>
        <a:bodyPr/>
        <a:lstStyle/>
        <a:p>
          <a:endParaRPr lang="en-US"/>
        </a:p>
      </dgm:t>
    </dgm:pt>
    <dgm:pt modelId="{40C34379-4A39-4CF2-B469-66A3F7AD8F30}">
      <dgm:prSet/>
      <dgm:spPr/>
      <dgm:t>
        <a:bodyPr/>
        <a:lstStyle/>
        <a:p>
          <a:pPr>
            <a:lnSpc>
              <a:spcPct val="100000"/>
            </a:lnSpc>
          </a:pPr>
          <a:r>
            <a:rPr lang="en-US"/>
            <a:t>Intro to Brownfields</a:t>
          </a:r>
        </a:p>
      </dgm:t>
    </dgm:pt>
    <dgm:pt modelId="{47CCE477-E2C1-4B37-A7EB-9C4E8E6D17A3}" type="parTrans" cxnId="{766D1D61-D6AB-496B-AB41-7E6266F5960A}">
      <dgm:prSet/>
      <dgm:spPr/>
      <dgm:t>
        <a:bodyPr/>
        <a:lstStyle/>
        <a:p>
          <a:endParaRPr lang="en-US"/>
        </a:p>
      </dgm:t>
    </dgm:pt>
    <dgm:pt modelId="{89798B54-B0BD-4725-8CC8-1205B9B46177}" type="sibTrans" cxnId="{766D1D61-D6AB-496B-AB41-7E6266F5960A}">
      <dgm:prSet/>
      <dgm:spPr/>
      <dgm:t>
        <a:bodyPr/>
        <a:lstStyle/>
        <a:p>
          <a:endParaRPr lang="en-US"/>
        </a:p>
      </dgm:t>
    </dgm:pt>
    <dgm:pt modelId="{88AA53FE-459A-45C8-9813-B37600C3C45A}">
      <dgm:prSet/>
      <dgm:spPr/>
      <dgm:t>
        <a:bodyPr/>
        <a:lstStyle/>
        <a:p>
          <a:pPr>
            <a:lnSpc>
              <a:spcPct val="100000"/>
            </a:lnSpc>
          </a:pPr>
          <a:r>
            <a:rPr lang="en-US"/>
            <a:t>Updates on Clatsop Assessment Program</a:t>
          </a:r>
        </a:p>
      </dgm:t>
    </dgm:pt>
    <dgm:pt modelId="{CBA4A408-640C-41A2-9955-975E4C445DE6}" type="parTrans" cxnId="{57A5EAE5-A3E3-40B4-8DFB-4D72BE598328}">
      <dgm:prSet/>
      <dgm:spPr/>
      <dgm:t>
        <a:bodyPr/>
        <a:lstStyle/>
        <a:p>
          <a:endParaRPr lang="en-US"/>
        </a:p>
      </dgm:t>
    </dgm:pt>
    <dgm:pt modelId="{C8F3A807-9FFC-4C16-BCB1-80F6912596E6}" type="sibTrans" cxnId="{57A5EAE5-A3E3-40B4-8DFB-4D72BE598328}">
      <dgm:prSet/>
      <dgm:spPr/>
      <dgm:t>
        <a:bodyPr/>
        <a:lstStyle/>
        <a:p>
          <a:endParaRPr lang="en-US"/>
        </a:p>
      </dgm:t>
    </dgm:pt>
    <dgm:pt modelId="{13A95CA0-412F-4E37-9671-D17EBBF45F94}">
      <dgm:prSet/>
      <dgm:spPr/>
      <dgm:t>
        <a:bodyPr/>
        <a:lstStyle/>
        <a:p>
          <a:pPr>
            <a:lnSpc>
              <a:spcPct val="100000"/>
            </a:lnSpc>
          </a:pPr>
          <a:r>
            <a:rPr lang="en-US"/>
            <a:t>Update from Clatsop Housing Task Force </a:t>
          </a:r>
          <a:br>
            <a:rPr lang="en-US"/>
          </a:br>
          <a:r>
            <a:rPr lang="en-US"/>
            <a:t>		Q&amp;A</a:t>
          </a:r>
        </a:p>
      </dgm:t>
    </dgm:pt>
    <dgm:pt modelId="{942BA54E-5507-423A-B70E-6E8AB444942B}" type="parTrans" cxnId="{A71D4FF1-7A4E-4788-A5A6-83F12D33984D}">
      <dgm:prSet/>
      <dgm:spPr/>
      <dgm:t>
        <a:bodyPr/>
        <a:lstStyle/>
        <a:p>
          <a:endParaRPr lang="en-US"/>
        </a:p>
      </dgm:t>
    </dgm:pt>
    <dgm:pt modelId="{54037E48-F7D4-4047-81FE-4718951DC06E}" type="sibTrans" cxnId="{A71D4FF1-7A4E-4788-A5A6-83F12D33984D}">
      <dgm:prSet/>
      <dgm:spPr/>
      <dgm:t>
        <a:bodyPr/>
        <a:lstStyle/>
        <a:p>
          <a:endParaRPr lang="en-US"/>
        </a:p>
      </dgm:t>
    </dgm:pt>
    <dgm:pt modelId="{2AA441BF-CC91-4FBC-8544-41C27AF72B8D}">
      <dgm:prSet/>
      <dgm:spPr/>
      <dgm:t>
        <a:bodyPr/>
        <a:lstStyle/>
        <a:p>
          <a:pPr>
            <a:lnSpc>
              <a:spcPct val="100000"/>
            </a:lnSpc>
          </a:pPr>
          <a:r>
            <a:rPr lang="en-US"/>
            <a:t>Brownfield Clean-up Resources </a:t>
          </a:r>
          <a:br>
            <a:rPr lang="en-US"/>
          </a:br>
          <a:r>
            <a:rPr lang="en-US"/>
            <a:t>		Q&amp;A </a:t>
          </a:r>
        </a:p>
      </dgm:t>
    </dgm:pt>
    <dgm:pt modelId="{E1219235-F081-4BCF-BBBF-BA1B678A5B91}" type="parTrans" cxnId="{D2C758EB-20CD-42A2-84E6-BD23EF67A228}">
      <dgm:prSet/>
      <dgm:spPr/>
      <dgm:t>
        <a:bodyPr/>
        <a:lstStyle/>
        <a:p>
          <a:endParaRPr lang="en-US"/>
        </a:p>
      </dgm:t>
    </dgm:pt>
    <dgm:pt modelId="{7F45BD6B-6A46-4B1C-8066-B77EB0D5FB13}" type="sibTrans" cxnId="{D2C758EB-20CD-42A2-84E6-BD23EF67A228}">
      <dgm:prSet/>
      <dgm:spPr/>
      <dgm:t>
        <a:bodyPr/>
        <a:lstStyle/>
        <a:p>
          <a:endParaRPr lang="en-US"/>
        </a:p>
      </dgm:t>
    </dgm:pt>
    <dgm:pt modelId="{762B4C0C-DDF3-4E77-B239-13548845A7E9}" type="pres">
      <dgm:prSet presAssocID="{3B0D570C-B60E-467B-BCE3-FC4092D73181}" presName="root" presStyleCnt="0">
        <dgm:presLayoutVars>
          <dgm:dir/>
          <dgm:resizeHandles val="exact"/>
        </dgm:presLayoutVars>
      </dgm:prSet>
      <dgm:spPr/>
    </dgm:pt>
    <dgm:pt modelId="{928D5BE5-6774-4BA5-B771-90AAE150D180}" type="pres">
      <dgm:prSet presAssocID="{5B45F497-5DE5-4428-BE3E-872930BA6A7C}" presName="compNode" presStyleCnt="0"/>
      <dgm:spPr/>
    </dgm:pt>
    <dgm:pt modelId="{4FA22422-EF03-49E4-965F-A324ABA6F8EA}" type="pres">
      <dgm:prSet presAssocID="{5B45F497-5DE5-4428-BE3E-872930BA6A7C}"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andshake"/>
        </a:ext>
      </dgm:extLst>
    </dgm:pt>
    <dgm:pt modelId="{D58544B2-99D0-420A-8E3B-210908BD5C08}" type="pres">
      <dgm:prSet presAssocID="{5B45F497-5DE5-4428-BE3E-872930BA6A7C}" presName="spaceRect" presStyleCnt="0"/>
      <dgm:spPr/>
    </dgm:pt>
    <dgm:pt modelId="{CDBCE394-2F3A-4281-938B-38CD3EB881CE}" type="pres">
      <dgm:prSet presAssocID="{5B45F497-5DE5-4428-BE3E-872930BA6A7C}" presName="textRect" presStyleLbl="revTx" presStyleIdx="0" presStyleCnt="5">
        <dgm:presLayoutVars>
          <dgm:chMax val="1"/>
          <dgm:chPref val="1"/>
        </dgm:presLayoutVars>
      </dgm:prSet>
      <dgm:spPr/>
    </dgm:pt>
    <dgm:pt modelId="{D402CAAB-4759-495E-A45C-A38D6C9623E2}" type="pres">
      <dgm:prSet presAssocID="{5B0261C9-1B1B-4564-A90C-0083DD71C889}" presName="sibTrans" presStyleCnt="0"/>
      <dgm:spPr/>
    </dgm:pt>
    <dgm:pt modelId="{D5AA8EC2-F2CD-4843-8949-08B5A3AA2439}" type="pres">
      <dgm:prSet presAssocID="{40C34379-4A39-4CF2-B469-66A3F7AD8F30}" presName="compNode" presStyleCnt="0"/>
      <dgm:spPr/>
    </dgm:pt>
    <dgm:pt modelId="{D0E740A0-9A82-4417-A139-19E51929A7E1}" type="pres">
      <dgm:prSet presAssocID="{40C34379-4A39-4CF2-B469-66A3F7AD8F30}"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arker"/>
        </a:ext>
      </dgm:extLst>
    </dgm:pt>
    <dgm:pt modelId="{9293C172-0DDD-4638-B3AF-41D4612B3623}" type="pres">
      <dgm:prSet presAssocID="{40C34379-4A39-4CF2-B469-66A3F7AD8F30}" presName="spaceRect" presStyleCnt="0"/>
      <dgm:spPr/>
    </dgm:pt>
    <dgm:pt modelId="{70B8050F-D6FF-4543-9903-241118839394}" type="pres">
      <dgm:prSet presAssocID="{40C34379-4A39-4CF2-B469-66A3F7AD8F30}" presName="textRect" presStyleLbl="revTx" presStyleIdx="1" presStyleCnt="5">
        <dgm:presLayoutVars>
          <dgm:chMax val="1"/>
          <dgm:chPref val="1"/>
        </dgm:presLayoutVars>
      </dgm:prSet>
      <dgm:spPr/>
    </dgm:pt>
    <dgm:pt modelId="{04DD57FB-B4F8-4A71-937F-031983ACDCFD}" type="pres">
      <dgm:prSet presAssocID="{89798B54-B0BD-4725-8CC8-1205B9B46177}" presName="sibTrans" presStyleCnt="0"/>
      <dgm:spPr/>
    </dgm:pt>
    <dgm:pt modelId="{A8790502-899C-457C-9F4C-478B906F0A76}" type="pres">
      <dgm:prSet presAssocID="{88AA53FE-459A-45C8-9813-B37600C3C45A}" presName="compNode" presStyleCnt="0"/>
      <dgm:spPr/>
    </dgm:pt>
    <dgm:pt modelId="{C1DFABCD-5F1B-4F66-8D9B-F17B434CEED0}" type="pres">
      <dgm:prSet presAssocID="{88AA53FE-459A-45C8-9813-B37600C3C45A}"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mark"/>
        </a:ext>
      </dgm:extLst>
    </dgm:pt>
    <dgm:pt modelId="{67F48367-384E-4C00-85DF-641F9CAA5AC0}" type="pres">
      <dgm:prSet presAssocID="{88AA53FE-459A-45C8-9813-B37600C3C45A}" presName="spaceRect" presStyleCnt="0"/>
      <dgm:spPr/>
    </dgm:pt>
    <dgm:pt modelId="{5D859326-1186-403F-898B-D3663AFC8620}" type="pres">
      <dgm:prSet presAssocID="{88AA53FE-459A-45C8-9813-B37600C3C45A}" presName="textRect" presStyleLbl="revTx" presStyleIdx="2" presStyleCnt="5">
        <dgm:presLayoutVars>
          <dgm:chMax val="1"/>
          <dgm:chPref val="1"/>
        </dgm:presLayoutVars>
      </dgm:prSet>
      <dgm:spPr/>
    </dgm:pt>
    <dgm:pt modelId="{8CA1F206-9D9E-4885-ABB1-7D767858FDD6}" type="pres">
      <dgm:prSet presAssocID="{C8F3A807-9FFC-4C16-BCB1-80F6912596E6}" presName="sibTrans" presStyleCnt="0"/>
      <dgm:spPr/>
    </dgm:pt>
    <dgm:pt modelId="{E0BBEC5D-98E0-4244-AD99-09A0C9E33A0B}" type="pres">
      <dgm:prSet presAssocID="{13A95CA0-412F-4E37-9671-D17EBBF45F94}" presName="compNode" presStyleCnt="0"/>
      <dgm:spPr/>
    </dgm:pt>
    <dgm:pt modelId="{503BFBD7-22D7-49B8-A77F-2AE23711D69F}" type="pres">
      <dgm:prSet presAssocID="{13A95CA0-412F-4E37-9671-D17EBBF45F94}"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ome"/>
        </a:ext>
      </dgm:extLst>
    </dgm:pt>
    <dgm:pt modelId="{1696F4DA-5E48-48AF-87AC-688478A1D7E4}" type="pres">
      <dgm:prSet presAssocID="{13A95CA0-412F-4E37-9671-D17EBBF45F94}" presName="spaceRect" presStyleCnt="0"/>
      <dgm:spPr/>
    </dgm:pt>
    <dgm:pt modelId="{4FDDBC0D-DB8B-4133-B304-9FC5EC3DA488}" type="pres">
      <dgm:prSet presAssocID="{13A95CA0-412F-4E37-9671-D17EBBF45F94}" presName="textRect" presStyleLbl="revTx" presStyleIdx="3" presStyleCnt="5">
        <dgm:presLayoutVars>
          <dgm:chMax val="1"/>
          <dgm:chPref val="1"/>
        </dgm:presLayoutVars>
      </dgm:prSet>
      <dgm:spPr/>
    </dgm:pt>
    <dgm:pt modelId="{6AE3D9C8-B1DD-47E3-B972-4D6D0B2E83A3}" type="pres">
      <dgm:prSet presAssocID="{54037E48-F7D4-4047-81FE-4718951DC06E}" presName="sibTrans" presStyleCnt="0"/>
      <dgm:spPr/>
    </dgm:pt>
    <dgm:pt modelId="{0895F14A-49D8-467D-94CC-A732CF406A9A}" type="pres">
      <dgm:prSet presAssocID="{2AA441BF-CC91-4FBC-8544-41C27AF72B8D}" presName="compNode" presStyleCnt="0"/>
      <dgm:spPr/>
    </dgm:pt>
    <dgm:pt modelId="{1A56605C-6CCD-4D22-A442-CC118A5C0C81}" type="pres">
      <dgm:prSet presAssocID="{2AA441BF-CC91-4FBC-8544-41C27AF72B8D}"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Bulldozer"/>
        </a:ext>
      </dgm:extLst>
    </dgm:pt>
    <dgm:pt modelId="{D2FA44BE-4CAF-4AA0-B5C9-043FEEBDC1CB}" type="pres">
      <dgm:prSet presAssocID="{2AA441BF-CC91-4FBC-8544-41C27AF72B8D}" presName="spaceRect" presStyleCnt="0"/>
      <dgm:spPr/>
    </dgm:pt>
    <dgm:pt modelId="{A758A237-36CB-41FF-85D1-6D67EFB829C3}" type="pres">
      <dgm:prSet presAssocID="{2AA441BF-CC91-4FBC-8544-41C27AF72B8D}" presName="textRect" presStyleLbl="revTx" presStyleIdx="4" presStyleCnt="5">
        <dgm:presLayoutVars>
          <dgm:chMax val="1"/>
          <dgm:chPref val="1"/>
        </dgm:presLayoutVars>
      </dgm:prSet>
      <dgm:spPr/>
    </dgm:pt>
  </dgm:ptLst>
  <dgm:cxnLst>
    <dgm:cxn modelId="{1CCC1009-F4EF-4F9A-BC5B-9FDD21755A2B}" srcId="{3B0D570C-B60E-467B-BCE3-FC4092D73181}" destId="{5B45F497-5DE5-4428-BE3E-872930BA6A7C}" srcOrd="0" destOrd="0" parTransId="{7D08CACF-CFBE-4316-8CFF-3D671B69FC76}" sibTransId="{5B0261C9-1B1B-4564-A90C-0083DD71C889}"/>
    <dgm:cxn modelId="{CAC2AC39-C9F6-4718-8B20-945340E8CE78}" type="presOf" srcId="{5B45F497-5DE5-4428-BE3E-872930BA6A7C}" destId="{CDBCE394-2F3A-4281-938B-38CD3EB881CE}" srcOrd="0" destOrd="0" presId="urn:microsoft.com/office/officeart/2018/2/layout/IconLabelList"/>
    <dgm:cxn modelId="{766D1D61-D6AB-496B-AB41-7E6266F5960A}" srcId="{3B0D570C-B60E-467B-BCE3-FC4092D73181}" destId="{40C34379-4A39-4CF2-B469-66A3F7AD8F30}" srcOrd="1" destOrd="0" parTransId="{47CCE477-E2C1-4B37-A7EB-9C4E8E6D17A3}" sibTransId="{89798B54-B0BD-4725-8CC8-1205B9B46177}"/>
    <dgm:cxn modelId="{EB67784C-B01C-453F-ACE4-E9F5F8413FC0}" type="presOf" srcId="{40C34379-4A39-4CF2-B469-66A3F7AD8F30}" destId="{70B8050F-D6FF-4543-9903-241118839394}" srcOrd="0" destOrd="0" presId="urn:microsoft.com/office/officeart/2018/2/layout/IconLabelList"/>
    <dgm:cxn modelId="{F7E28F79-A7D1-470F-AE2B-EB1BE6C9E9A7}" type="presOf" srcId="{88AA53FE-459A-45C8-9813-B37600C3C45A}" destId="{5D859326-1186-403F-898B-D3663AFC8620}" srcOrd="0" destOrd="0" presId="urn:microsoft.com/office/officeart/2018/2/layout/IconLabelList"/>
    <dgm:cxn modelId="{67A58ABD-793B-42DD-AB30-F9D17D259106}" type="presOf" srcId="{2AA441BF-CC91-4FBC-8544-41C27AF72B8D}" destId="{A758A237-36CB-41FF-85D1-6D67EFB829C3}" srcOrd="0" destOrd="0" presId="urn:microsoft.com/office/officeart/2018/2/layout/IconLabelList"/>
    <dgm:cxn modelId="{B45595C2-B1AA-4A1B-804E-DDD6E452AEAB}" type="presOf" srcId="{3B0D570C-B60E-467B-BCE3-FC4092D73181}" destId="{762B4C0C-DDF3-4E77-B239-13548845A7E9}" srcOrd="0" destOrd="0" presId="urn:microsoft.com/office/officeart/2018/2/layout/IconLabelList"/>
    <dgm:cxn modelId="{FD0511D0-7230-49A0-AB54-9C250DD9FB7C}" type="presOf" srcId="{13A95CA0-412F-4E37-9671-D17EBBF45F94}" destId="{4FDDBC0D-DB8B-4133-B304-9FC5EC3DA488}" srcOrd="0" destOrd="0" presId="urn:microsoft.com/office/officeart/2018/2/layout/IconLabelList"/>
    <dgm:cxn modelId="{57A5EAE5-A3E3-40B4-8DFB-4D72BE598328}" srcId="{3B0D570C-B60E-467B-BCE3-FC4092D73181}" destId="{88AA53FE-459A-45C8-9813-B37600C3C45A}" srcOrd="2" destOrd="0" parTransId="{CBA4A408-640C-41A2-9955-975E4C445DE6}" sibTransId="{C8F3A807-9FFC-4C16-BCB1-80F6912596E6}"/>
    <dgm:cxn modelId="{D2C758EB-20CD-42A2-84E6-BD23EF67A228}" srcId="{3B0D570C-B60E-467B-BCE3-FC4092D73181}" destId="{2AA441BF-CC91-4FBC-8544-41C27AF72B8D}" srcOrd="4" destOrd="0" parTransId="{E1219235-F081-4BCF-BBBF-BA1B678A5B91}" sibTransId="{7F45BD6B-6A46-4B1C-8066-B77EB0D5FB13}"/>
    <dgm:cxn modelId="{A71D4FF1-7A4E-4788-A5A6-83F12D33984D}" srcId="{3B0D570C-B60E-467B-BCE3-FC4092D73181}" destId="{13A95CA0-412F-4E37-9671-D17EBBF45F94}" srcOrd="3" destOrd="0" parTransId="{942BA54E-5507-423A-B70E-6E8AB444942B}" sibTransId="{54037E48-F7D4-4047-81FE-4718951DC06E}"/>
    <dgm:cxn modelId="{603E46E8-84E7-44CB-A226-432968B3D337}" type="presParOf" srcId="{762B4C0C-DDF3-4E77-B239-13548845A7E9}" destId="{928D5BE5-6774-4BA5-B771-90AAE150D180}" srcOrd="0" destOrd="0" presId="urn:microsoft.com/office/officeart/2018/2/layout/IconLabelList"/>
    <dgm:cxn modelId="{B911A595-D82C-4389-B2CF-3D467E073C55}" type="presParOf" srcId="{928D5BE5-6774-4BA5-B771-90AAE150D180}" destId="{4FA22422-EF03-49E4-965F-A324ABA6F8EA}" srcOrd="0" destOrd="0" presId="urn:microsoft.com/office/officeart/2018/2/layout/IconLabelList"/>
    <dgm:cxn modelId="{9955AF46-23B5-43CE-88D7-9833CC3F2990}" type="presParOf" srcId="{928D5BE5-6774-4BA5-B771-90AAE150D180}" destId="{D58544B2-99D0-420A-8E3B-210908BD5C08}" srcOrd="1" destOrd="0" presId="urn:microsoft.com/office/officeart/2018/2/layout/IconLabelList"/>
    <dgm:cxn modelId="{31AA40C4-7868-4F8C-A38A-D7E102DDF212}" type="presParOf" srcId="{928D5BE5-6774-4BA5-B771-90AAE150D180}" destId="{CDBCE394-2F3A-4281-938B-38CD3EB881CE}" srcOrd="2" destOrd="0" presId="urn:microsoft.com/office/officeart/2018/2/layout/IconLabelList"/>
    <dgm:cxn modelId="{0262FFA6-1F9F-428E-A9B3-27D45FDAA5E6}" type="presParOf" srcId="{762B4C0C-DDF3-4E77-B239-13548845A7E9}" destId="{D402CAAB-4759-495E-A45C-A38D6C9623E2}" srcOrd="1" destOrd="0" presId="urn:microsoft.com/office/officeart/2018/2/layout/IconLabelList"/>
    <dgm:cxn modelId="{132D1AA6-705D-408A-8196-6B99CE8D7A27}" type="presParOf" srcId="{762B4C0C-DDF3-4E77-B239-13548845A7E9}" destId="{D5AA8EC2-F2CD-4843-8949-08B5A3AA2439}" srcOrd="2" destOrd="0" presId="urn:microsoft.com/office/officeart/2018/2/layout/IconLabelList"/>
    <dgm:cxn modelId="{983B9868-112D-465A-832A-E82EAD07ACB3}" type="presParOf" srcId="{D5AA8EC2-F2CD-4843-8949-08B5A3AA2439}" destId="{D0E740A0-9A82-4417-A139-19E51929A7E1}" srcOrd="0" destOrd="0" presId="urn:microsoft.com/office/officeart/2018/2/layout/IconLabelList"/>
    <dgm:cxn modelId="{0A01348F-FAFF-4168-BB7A-7788F1035927}" type="presParOf" srcId="{D5AA8EC2-F2CD-4843-8949-08B5A3AA2439}" destId="{9293C172-0DDD-4638-B3AF-41D4612B3623}" srcOrd="1" destOrd="0" presId="urn:microsoft.com/office/officeart/2018/2/layout/IconLabelList"/>
    <dgm:cxn modelId="{719A4015-01CD-4335-8421-DC0B39B4334A}" type="presParOf" srcId="{D5AA8EC2-F2CD-4843-8949-08B5A3AA2439}" destId="{70B8050F-D6FF-4543-9903-241118839394}" srcOrd="2" destOrd="0" presId="urn:microsoft.com/office/officeart/2018/2/layout/IconLabelList"/>
    <dgm:cxn modelId="{1DC0B9C9-E25B-424D-932A-517C1DE2A4B8}" type="presParOf" srcId="{762B4C0C-DDF3-4E77-B239-13548845A7E9}" destId="{04DD57FB-B4F8-4A71-937F-031983ACDCFD}" srcOrd="3" destOrd="0" presId="urn:microsoft.com/office/officeart/2018/2/layout/IconLabelList"/>
    <dgm:cxn modelId="{E0920FE5-D429-4671-957F-3085D5FFFBA8}" type="presParOf" srcId="{762B4C0C-DDF3-4E77-B239-13548845A7E9}" destId="{A8790502-899C-457C-9F4C-478B906F0A76}" srcOrd="4" destOrd="0" presId="urn:microsoft.com/office/officeart/2018/2/layout/IconLabelList"/>
    <dgm:cxn modelId="{14EC5A1A-5311-4F85-9B54-4C436096DAE3}" type="presParOf" srcId="{A8790502-899C-457C-9F4C-478B906F0A76}" destId="{C1DFABCD-5F1B-4F66-8D9B-F17B434CEED0}" srcOrd="0" destOrd="0" presId="urn:microsoft.com/office/officeart/2018/2/layout/IconLabelList"/>
    <dgm:cxn modelId="{46CAA062-37A2-44AE-B10E-65980915BAA2}" type="presParOf" srcId="{A8790502-899C-457C-9F4C-478B906F0A76}" destId="{67F48367-384E-4C00-85DF-641F9CAA5AC0}" srcOrd="1" destOrd="0" presId="urn:microsoft.com/office/officeart/2018/2/layout/IconLabelList"/>
    <dgm:cxn modelId="{F6E4E8A5-9DAF-4639-B35C-DA78227031ED}" type="presParOf" srcId="{A8790502-899C-457C-9F4C-478B906F0A76}" destId="{5D859326-1186-403F-898B-D3663AFC8620}" srcOrd="2" destOrd="0" presId="urn:microsoft.com/office/officeart/2018/2/layout/IconLabelList"/>
    <dgm:cxn modelId="{5D27C173-2E47-4F84-99DB-E882D5232C28}" type="presParOf" srcId="{762B4C0C-DDF3-4E77-B239-13548845A7E9}" destId="{8CA1F206-9D9E-4885-ABB1-7D767858FDD6}" srcOrd="5" destOrd="0" presId="urn:microsoft.com/office/officeart/2018/2/layout/IconLabelList"/>
    <dgm:cxn modelId="{865D6AFD-0D2F-47CB-AC32-78E77E677FE9}" type="presParOf" srcId="{762B4C0C-DDF3-4E77-B239-13548845A7E9}" destId="{E0BBEC5D-98E0-4244-AD99-09A0C9E33A0B}" srcOrd="6" destOrd="0" presId="urn:microsoft.com/office/officeart/2018/2/layout/IconLabelList"/>
    <dgm:cxn modelId="{9B93E667-3F0D-4E8E-AD1E-9844852F3A01}" type="presParOf" srcId="{E0BBEC5D-98E0-4244-AD99-09A0C9E33A0B}" destId="{503BFBD7-22D7-49B8-A77F-2AE23711D69F}" srcOrd="0" destOrd="0" presId="urn:microsoft.com/office/officeart/2018/2/layout/IconLabelList"/>
    <dgm:cxn modelId="{4132BED8-4B4F-4A16-91EC-603C76D2A737}" type="presParOf" srcId="{E0BBEC5D-98E0-4244-AD99-09A0C9E33A0B}" destId="{1696F4DA-5E48-48AF-87AC-688478A1D7E4}" srcOrd="1" destOrd="0" presId="urn:microsoft.com/office/officeart/2018/2/layout/IconLabelList"/>
    <dgm:cxn modelId="{F34FC8CF-8774-42CB-AE52-061A54EE9A74}" type="presParOf" srcId="{E0BBEC5D-98E0-4244-AD99-09A0C9E33A0B}" destId="{4FDDBC0D-DB8B-4133-B304-9FC5EC3DA488}" srcOrd="2" destOrd="0" presId="urn:microsoft.com/office/officeart/2018/2/layout/IconLabelList"/>
    <dgm:cxn modelId="{FA3D7BCD-B2B3-4448-834D-3920FA683D75}" type="presParOf" srcId="{762B4C0C-DDF3-4E77-B239-13548845A7E9}" destId="{6AE3D9C8-B1DD-47E3-B972-4D6D0B2E83A3}" srcOrd="7" destOrd="0" presId="urn:microsoft.com/office/officeart/2018/2/layout/IconLabelList"/>
    <dgm:cxn modelId="{B458B781-C967-43CD-B08B-44FD91432E2F}" type="presParOf" srcId="{762B4C0C-DDF3-4E77-B239-13548845A7E9}" destId="{0895F14A-49D8-467D-94CC-A732CF406A9A}" srcOrd="8" destOrd="0" presId="urn:microsoft.com/office/officeart/2018/2/layout/IconLabelList"/>
    <dgm:cxn modelId="{C29E254B-9565-40C2-A4EF-E8F8343095F0}" type="presParOf" srcId="{0895F14A-49D8-467D-94CC-A732CF406A9A}" destId="{1A56605C-6CCD-4D22-A442-CC118A5C0C81}" srcOrd="0" destOrd="0" presId="urn:microsoft.com/office/officeart/2018/2/layout/IconLabelList"/>
    <dgm:cxn modelId="{18EE7045-717B-4154-A7F0-3DD475C987C4}" type="presParOf" srcId="{0895F14A-49D8-467D-94CC-A732CF406A9A}" destId="{D2FA44BE-4CAF-4AA0-B5C9-043FEEBDC1CB}" srcOrd="1" destOrd="0" presId="urn:microsoft.com/office/officeart/2018/2/layout/IconLabelList"/>
    <dgm:cxn modelId="{F6C00C74-265A-424A-A4DE-0C8CD66E0E86}" type="presParOf" srcId="{0895F14A-49D8-467D-94CC-A732CF406A9A}" destId="{A758A237-36CB-41FF-85D1-6D67EFB829C3}"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24EDAC-B74F-4D9A-8656-D0F2806425A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9499668-D7AA-46BF-985D-7E1681DEF4C3}">
      <dgm:prSet/>
      <dgm:spPr/>
      <dgm:t>
        <a:bodyPr/>
        <a:lstStyle/>
        <a:p>
          <a:r>
            <a:rPr lang="en-US"/>
            <a:t>Spring 2021:</a:t>
          </a:r>
        </a:p>
      </dgm:t>
    </dgm:pt>
    <dgm:pt modelId="{1837604D-0E8C-4720-85EE-436F249F555A}" type="parTrans" cxnId="{98F541FF-0F1C-49CE-92A4-049D7BE3C343}">
      <dgm:prSet/>
      <dgm:spPr/>
      <dgm:t>
        <a:bodyPr/>
        <a:lstStyle/>
        <a:p>
          <a:endParaRPr lang="en-US"/>
        </a:p>
      </dgm:t>
    </dgm:pt>
    <dgm:pt modelId="{C471E175-F0C5-4C4E-8376-1B6723772876}" type="sibTrans" cxnId="{98F541FF-0F1C-49CE-92A4-049D7BE3C343}">
      <dgm:prSet/>
      <dgm:spPr/>
      <dgm:t>
        <a:bodyPr/>
        <a:lstStyle/>
        <a:p>
          <a:endParaRPr lang="en-US"/>
        </a:p>
      </dgm:t>
    </dgm:pt>
    <dgm:pt modelId="{03178F4D-9707-48D8-A9EF-1638378D7783}">
      <dgm:prSet/>
      <dgm:spPr/>
      <dgm:t>
        <a:bodyPr/>
        <a:lstStyle/>
        <a:p>
          <a:r>
            <a:rPr lang="en-US" dirty="0"/>
            <a:t>	Business Oregon Interim Planning Grant (IPG) Awarded to ColPac for public 	outreach, site selection and EPA grant Applicator Development</a:t>
          </a:r>
        </a:p>
      </dgm:t>
    </dgm:pt>
    <dgm:pt modelId="{10FF6405-3102-4F05-88FA-77386D1E7C5F}" type="parTrans" cxnId="{B8C97E40-459B-4DDD-B2ED-6A63D178963D}">
      <dgm:prSet/>
      <dgm:spPr/>
      <dgm:t>
        <a:bodyPr/>
        <a:lstStyle/>
        <a:p>
          <a:endParaRPr lang="en-US"/>
        </a:p>
      </dgm:t>
    </dgm:pt>
    <dgm:pt modelId="{53C3DE21-0C4C-479D-98A8-9607DEDD3135}" type="sibTrans" cxnId="{B8C97E40-459B-4DDD-B2ED-6A63D178963D}">
      <dgm:prSet/>
      <dgm:spPr/>
      <dgm:t>
        <a:bodyPr/>
        <a:lstStyle/>
        <a:p>
          <a:endParaRPr lang="en-US"/>
        </a:p>
      </dgm:t>
    </dgm:pt>
    <dgm:pt modelId="{1A804229-4C81-491F-9CED-8B5DDD589D7F}">
      <dgm:prSet/>
      <dgm:spPr/>
      <dgm:t>
        <a:bodyPr/>
        <a:lstStyle/>
        <a:p>
          <a:r>
            <a:rPr lang="en-US"/>
            <a:t>Fall 2021:</a:t>
          </a:r>
        </a:p>
      </dgm:t>
    </dgm:pt>
    <dgm:pt modelId="{F6FF4413-2CF5-42EB-ABCD-FFFCA7ED9394}" type="parTrans" cxnId="{1D726678-B256-43ED-BF44-CF94DD3AD8E8}">
      <dgm:prSet/>
      <dgm:spPr/>
      <dgm:t>
        <a:bodyPr/>
        <a:lstStyle/>
        <a:p>
          <a:endParaRPr lang="en-US"/>
        </a:p>
      </dgm:t>
    </dgm:pt>
    <dgm:pt modelId="{2E3D3BD7-F7D5-41E9-9A41-49EE4731F51A}" type="sibTrans" cxnId="{1D726678-B256-43ED-BF44-CF94DD3AD8E8}">
      <dgm:prSet/>
      <dgm:spPr/>
      <dgm:t>
        <a:bodyPr/>
        <a:lstStyle/>
        <a:p>
          <a:endParaRPr lang="en-US"/>
        </a:p>
      </dgm:t>
    </dgm:pt>
    <dgm:pt modelId="{A6E31D2A-825C-4E30-87D7-A4503F8682F5}">
      <dgm:prSet/>
      <dgm:spPr/>
      <dgm:t>
        <a:bodyPr/>
        <a:lstStyle/>
        <a:p>
          <a:r>
            <a:rPr lang="en-US" dirty="0"/>
            <a:t>	ColPac applied for EPA Brownfield RLF --$1,000,000</a:t>
          </a:r>
        </a:p>
      </dgm:t>
    </dgm:pt>
    <dgm:pt modelId="{7C923CE3-BC5D-4281-B9F8-67CC4213FA3D}" type="parTrans" cxnId="{88C2FAC6-178A-4C62-B666-FF5CBA9CC6CA}">
      <dgm:prSet/>
      <dgm:spPr/>
      <dgm:t>
        <a:bodyPr/>
        <a:lstStyle/>
        <a:p>
          <a:endParaRPr lang="en-US"/>
        </a:p>
      </dgm:t>
    </dgm:pt>
    <dgm:pt modelId="{707819C7-88F1-4B59-87A4-879842003A7C}" type="sibTrans" cxnId="{88C2FAC6-178A-4C62-B666-FF5CBA9CC6CA}">
      <dgm:prSet/>
      <dgm:spPr/>
      <dgm:t>
        <a:bodyPr/>
        <a:lstStyle/>
        <a:p>
          <a:endParaRPr lang="en-US"/>
        </a:p>
      </dgm:t>
    </dgm:pt>
    <dgm:pt modelId="{197F070B-D9C0-4197-9475-A83F6EDD888C}">
      <dgm:prSet/>
      <dgm:spPr/>
      <dgm:t>
        <a:bodyPr/>
        <a:lstStyle/>
        <a:p>
          <a:r>
            <a:rPr lang="en-US" dirty="0"/>
            <a:t>	Tillamook County applied for an EPA Community-wide Brownfield Assessment 	Grant --$500,000</a:t>
          </a:r>
        </a:p>
      </dgm:t>
    </dgm:pt>
    <dgm:pt modelId="{FF675C98-C432-49F4-8C99-401E68130731}" type="parTrans" cxnId="{7757380B-D9F7-4D65-9F1B-8AB4CB8119AF}">
      <dgm:prSet/>
      <dgm:spPr/>
      <dgm:t>
        <a:bodyPr/>
        <a:lstStyle/>
        <a:p>
          <a:endParaRPr lang="en-US"/>
        </a:p>
      </dgm:t>
    </dgm:pt>
    <dgm:pt modelId="{DA7E85DD-3414-405D-930A-544BD0E96CCF}" type="sibTrans" cxnId="{7757380B-D9F7-4D65-9F1B-8AB4CB8119AF}">
      <dgm:prSet/>
      <dgm:spPr/>
      <dgm:t>
        <a:bodyPr/>
        <a:lstStyle/>
        <a:p>
          <a:endParaRPr lang="en-US"/>
        </a:p>
      </dgm:t>
    </dgm:pt>
    <dgm:pt modelId="{D2236846-18EB-4607-B98B-F09A76FB74F1}">
      <dgm:prSet/>
      <dgm:spPr/>
      <dgm:t>
        <a:bodyPr/>
        <a:lstStyle/>
        <a:p>
          <a:r>
            <a:rPr lang="en-US" dirty="0"/>
            <a:t>	Clatsop County applied for an EPA Community-wide Brownfield Assessment 	Grant --$500,000</a:t>
          </a:r>
        </a:p>
      </dgm:t>
    </dgm:pt>
    <dgm:pt modelId="{B3EB9D52-C4B8-48B1-AAA6-98B02054C3C2}" type="parTrans" cxnId="{D9DBB982-7D06-45F9-8758-88B5E8E29118}">
      <dgm:prSet/>
      <dgm:spPr/>
      <dgm:t>
        <a:bodyPr/>
        <a:lstStyle/>
        <a:p>
          <a:endParaRPr lang="en-US"/>
        </a:p>
      </dgm:t>
    </dgm:pt>
    <dgm:pt modelId="{94D8165B-7B10-47BB-B101-0C4774375241}" type="sibTrans" cxnId="{D9DBB982-7D06-45F9-8758-88B5E8E29118}">
      <dgm:prSet/>
      <dgm:spPr/>
      <dgm:t>
        <a:bodyPr/>
        <a:lstStyle/>
        <a:p>
          <a:endParaRPr lang="en-US"/>
        </a:p>
      </dgm:t>
    </dgm:pt>
    <dgm:pt modelId="{B32E1862-D289-40B3-A5C3-0630EF83C176}">
      <dgm:prSet/>
      <dgm:spPr/>
      <dgm:t>
        <a:bodyPr/>
        <a:lstStyle/>
        <a:p>
          <a:r>
            <a:rPr lang="en-US"/>
            <a:t>ColPac’s Business Oregon IPG yielded $2,000,000 NW Oregon </a:t>
          </a:r>
        </a:p>
      </dgm:t>
    </dgm:pt>
    <dgm:pt modelId="{419B42B6-95EA-4EDC-B311-679474FA08E9}" type="parTrans" cxnId="{AD4C1A19-CFF6-4182-820D-F1FC09C1961D}">
      <dgm:prSet/>
      <dgm:spPr/>
      <dgm:t>
        <a:bodyPr/>
        <a:lstStyle/>
        <a:p>
          <a:endParaRPr lang="en-US"/>
        </a:p>
      </dgm:t>
    </dgm:pt>
    <dgm:pt modelId="{69B2299B-F011-4BD0-AC81-C7CFA497B287}" type="sibTrans" cxnId="{AD4C1A19-CFF6-4182-820D-F1FC09C1961D}">
      <dgm:prSet/>
      <dgm:spPr/>
      <dgm:t>
        <a:bodyPr/>
        <a:lstStyle/>
        <a:p>
          <a:endParaRPr lang="en-US"/>
        </a:p>
      </dgm:t>
    </dgm:pt>
    <dgm:pt modelId="{566CB856-92C9-46C5-B98A-76B558B51391}" type="pres">
      <dgm:prSet presAssocID="{5724EDAC-B74F-4D9A-8656-D0F2806425AC}" presName="linear" presStyleCnt="0">
        <dgm:presLayoutVars>
          <dgm:animLvl val="lvl"/>
          <dgm:resizeHandles val="exact"/>
        </dgm:presLayoutVars>
      </dgm:prSet>
      <dgm:spPr/>
    </dgm:pt>
    <dgm:pt modelId="{8082CAE4-654D-4CC8-98DA-9BD1C2242EFC}" type="pres">
      <dgm:prSet presAssocID="{E9499668-D7AA-46BF-985D-7E1681DEF4C3}" presName="parentText" presStyleLbl="node1" presStyleIdx="0" presStyleCnt="7">
        <dgm:presLayoutVars>
          <dgm:chMax val="0"/>
          <dgm:bulletEnabled val="1"/>
        </dgm:presLayoutVars>
      </dgm:prSet>
      <dgm:spPr/>
    </dgm:pt>
    <dgm:pt modelId="{DA6D1A0E-84D6-4596-8836-1EEF5E116F35}" type="pres">
      <dgm:prSet presAssocID="{C471E175-F0C5-4C4E-8376-1B6723772876}" presName="spacer" presStyleCnt="0"/>
      <dgm:spPr/>
    </dgm:pt>
    <dgm:pt modelId="{3155C561-2E2E-4E27-96EA-4FF85D86B5AC}" type="pres">
      <dgm:prSet presAssocID="{03178F4D-9707-48D8-A9EF-1638378D7783}" presName="parentText" presStyleLbl="node1" presStyleIdx="1" presStyleCnt="7">
        <dgm:presLayoutVars>
          <dgm:chMax val="0"/>
          <dgm:bulletEnabled val="1"/>
        </dgm:presLayoutVars>
      </dgm:prSet>
      <dgm:spPr/>
    </dgm:pt>
    <dgm:pt modelId="{696612CD-1663-40A4-BCF8-4560BFAF63BB}" type="pres">
      <dgm:prSet presAssocID="{53C3DE21-0C4C-479D-98A8-9607DEDD3135}" presName="spacer" presStyleCnt="0"/>
      <dgm:spPr/>
    </dgm:pt>
    <dgm:pt modelId="{4D1F4356-7D49-4E5C-AB5A-58F497EAFD94}" type="pres">
      <dgm:prSet presAssocID="{1A804229-4C81-491F-9CED-8B5DDD589D7F}" presName="parentText" presStyleLbl="node1" presStyleIdx="2" presStyleCnt="7">
        <dgm:presLayoutVars>
          <dgm:chMax val="0"/>
          <dgm:bulletEnabled val="1"/>
        </dgm:presLayoutVars>
      </dgm:prSet>
      <dgm:spPr/>
    </dgm:pt>
    <dgm:pt modelId="{91241B7A-9D02-468B-97B1-5454D0D8BF85}" type="pres">
      <dgm:prSet presAssocID="{2E3D3BD7-F7D5-41E9-9A41-49EE4731F51A}" presName="spacer" presStyleCnt="0"/>
      <dgm:spPr/>
    </dgm:pt>
    <dgm:pt modelId="{0EC9A393-8FD3-4DA8-B33C-2EBEB64B21B8}" type="pres">
      <dgm:prSet presAssocID="{A6E31D2A-825C-4E30-87D7-A4503F8682F5}" presName="parentText" presStyleLbl="node1" presStyleIdx="3" presStyleCnt="7">
        <dgm:presLayoutVars>
          <dgm:chMax val="0"/>
          <dgm:bulletEnabled val="1"/>
        </dgm:presLayoutVars>
      </dgm:prSet>
      <dgm:spPr/>
    </dgm:pt>
    <dgm:pt modelId="{037ECF88-6FE5-4D2D-AE91-452ED01702DF}" type="pres">
      <dgm:prSet presAssocID="{707819C7-88F1-4B59-87A4-879842003A7C}" presName="spacer" presStyleCnt="0"/>
      <dgm:spPr/>
    </dgm:pt>
    <dgm:pt modelId="{3B4864DA-57FF-4FA3-A91A-0549F758549D}" type="pres">
      <dgm:prSet presAssocID="{197F070B-D9C0-4197-9475-A83F6EDD888C}" presName="parentText" presStyleLbl="node1" presStyleIdx="4" presStyleCnt="7">
        <dgm:presLayoutVars>
          <dgm:chMax val="0"/>
          <dgm:bulletEnabled val="1"/>
        </dgm:presLayoutVars>
      </dgm:prSet>
      <dgm:spPr/>
    </dgm:pt>
    <dgm:pt modelId="{712F4294-5650-45DF-9191-DABC53C8CC39}" type="pres">
      <dgm:prSet presAssocID="{DA7E85DD-3414-405D-930A-544BD0E96CCF}" presName="spacer" presStyleCnt="0"/>
      <dgm:spPr/>
    </dgm:pt>
    <dgm:pt modelId="{D329B889-CC2C-489A-A6B1-309405423B00}" type="pres">
      <dgm:prSet presAssocID="{D2236846-18EB-4607-B98B-F09A76FB74F1}" presName="parentText" presStyleLbl="node1" presStyleIdx="5" presStyleCnt="7">
        <dgm:presLayoutVars>
          <dgm:chMax val="0"/>
          <dgm:bulletEnabled val="1"/>
        </dgm:presLayoutVars>
      </dgm:prSet>
      <dgm:spPr/>
    </dgm:pt>
    <dgm:pt modelId="{2D012910-1AF6-485C-BCCA-1786AFA3369E}" type="pres">
      <dgm:prSet presAssocID="{94D8165B-7B10-47BB-B101-0C4774375241}" presName="spacer" presStyleCnt="0"/>
      <dgm:spPr/>
    </dgm:pt>
    <dgm:pt modelId="{45C003E7-6328-4757-AF35-F0934EA8DFB0}" type="pres">
      <dgm:prSet presAssocID="{B32E1862-D289-40B3-A5C3-0630EF83C176}" presName="parentText" presStyleLbl="node1" presStyleIdx="6" presStyleCnt="7">
        <dgm:presLayoutVars>
          <dgm:chMax val="0"/>
          <dgm:bulletEnabled val="1"/>
        </dgm:presLayoutVars>
      </dgm:prSet>
      <dgm:spPr/>
    </dgm:pt>
  </dgm:ptLst>
  <dgm:cxnLst>
    <dgm:cxn modelId="{7757380B-D9F7-4D65-9F1B-8AB4CB8119AF}" srcId="{5724EDAC-B74F-4D9A-8656-D0F2806425AC}" destId="{197F070B-D9C0-4197-9475-A83F6EDD888C}" srcOrd="4" destOrd="0" parTransId="{FF675C98-C432-49F4-8C99-401E68130731}" sibTransId="{DA7E85DD-3414-405D-930A-544BD0E96CCF}"/>
    <dgm:cxn modelId="{D8CDED0C-03E6-4AB5-81B0-228EC591BDF1}" type="presOf" srcId="{B32E1862-D289-40B3-A5C3-0630EF83C176}" destId="{45C003E7-6328-4757-AF35-F0934EA8DFB0}" srcOrd="0" destOrd="0" presId="urn:microsoft.com/office/officeart/2005/8/layout/vList2"/>
    <dgm:cxn modelId="{7AFC0F13-829C-449B-A9EA-10391B263D4E}" type="presOf" srcId="{197F070B-D9C0-4197-9475-A83F6EDD888C}" destId="{3B4864DA-57FF-4FA3-A91A-0549F758549D}" srcOrd="0" destOrd="0" presId="urn:microsoft.com/office/officeart/2005/8/layout/vList2"/>
    <dgm:cxn modelId="{AD4C1A19-CFF6-4182-820D-F1FC09C1961D}" srcId="{5724EDAC-B74F-4D9A-8656-D0F2806425AC}" destId="{B32E1862-D289-40B3-A5C3-0630EF83C176}" srcOrd="6" destOrd="0" parTransId="{419B42B6-95EA-4EDC-B311-679474FA08E9}" sibTransId="{69B2299B-F011-4BD0-AC81-C7CFA497B287}"/>
    <dgm:cxn modelId="{2E872F1C-F3DA-4B63-9FE4-E6A005E88363}" type="presOf" srcId="{D2236846-18EB-4607-B98B-F09A76FB74F1}" destId="{D329B889-CC2C-489A-A6B1-309405423B00}" srcOrd="0" destOrd="0" presId="urn:microsoft.com/office/officeart/2005/8/layout/vList2"/>
    <dgm:cxn modelId="{785EB12B-AA3C-42DA-90FF-DD624E986AA5}" type="presOf" srcId="{1A804229-4C81-491F-9CED-8B5DDD589D7F}" destId="{4D1F4356-7D49-4E5C-AB5A-58F497EAFD94}" srcOrd="0" destOrd="0" presId="urn:microsoft.com/office/officeart/2005/8/layout/vList2"/>
    <dgm:cxn modelId="{B8C97E40-459B-4DDD-B2ED-6A63D178963D}" srcId="{5724EDAC-B74F-4D9A-8656-D0F2806425AC}" destId="{03178F4D-9707-48D8-A9EF-1638378D7783}" srcOrd="1" destOrd="0" parTransId="{10FF6405-3102-4F05-88FA-77386D1E7C5F}" sibTransId="{53C3DE21-0C4C-479D-98A8-9607DEDD3135}"/>
    <dgm:cxn modelId="{A9A34174-3368-461B-95DA-01DDBAE7422B}" type="presOf" srcId="{A6E31D2A-825C-4E30-87D7-A4503F8682F5}" destId="{0EC9A393-8FD3-4DA8-B33C-2EBEB64B21B8}" srcOrd="0" destOrd="0" presId="urn:microsoft.com/office/officeart/2005/8/layout/vList2"/>
    <dgm:cxn modelId="{1D726678-B256-43ED-BF44-CF94DD3AD8E8}" srcId="{5724EDAC-B74F-4D9A-8656-D0F2806425AC}" destId="{1A804229-4C81-491F-9CED-8B5DDD589D7F}" srcOrd="2" destOrd="0" parTransId="{F6FF4413-2CF5-42EB-ABCD-FFFCA7ED9394}" sibTransId="{2E3D3BD7-F7D5-41E9-9A41-49EE4731F51A}"/>
    <dgm:cxn modelId="{D9DBB982-7D06-45F9-8758-88B5E8E29118}" srcId="{5724EDAC-B74F-4D9A-8656-D0F2806425AC}" destId="{D2236846-18EB-4607-B98B-F09A76FB74F1}" srcOrd="5" destOrd="0" parTransId="{B3EB9D52-C4B8-48B1-AAA6-98B02054C3C2}" sibTransId="{94D8165B-7B10-47BB-B101-0C4774375241}"/>
    <dgm:cxn modelId="{2B8FC884-4367-4B21-86B8-2FB97A855CB4}" type="presOf" srcId="{E9499668-D7AA-46BF-985D-7E1681DEF4C3}" destId="{8082CAE4-654D-4CC8-98DA-9BD1C2242EFC}" srcOrd="0" destOrd="0" presId="urn:microsoft.com/office/officeart/2005/8/layout/vList2"/>
    <dgm:cxn modelId="{84482786-8C38-4E35-AF0D-2D5724BFBA13}" type="presOf" srcId="{5724EDAC-B74F-4D9A-8656-D0F2806425AC}" destId="{566CB856-92C9-46C5-B98A-76B558B51391}" srcOrd="0" destOrd="0" presId="urn:microsoft.com/office/officeart/2005/8/layout/vList2"/>
    <dgm:cxn modelId="{84ADFA9A-180F-4A6E-85CA-49B95C7835F6}" type="presOf" srcId="{03178F4D-9707-48D8-A9EF-1638378D7783}" destId="{3155C561-2E2E-4E27-96EA-4FF85D86B5AC}" srcOrd="0" destOrd="0" presId="urn:microsoft.com/office/officeart/2005/8/layout/vList2"/>
    <dgm:cxn modelId="{88C2FAC6-178A-4C62-B666-FF5CBA9CC6CA}" srcId="{5724EDAC-B74F-4D9A-8656-D0F2806425AC}" destId="{A6E31D2A-825C-4E30-87D7-A4503F8682F5}" srcOrd="3" destOrd="0" parTransId="{7C923CE3-BC5D-4281-B9F8-67CC4213FA3D}" sibTransId="{707819C7-88F1-4B59-87A4-879842003A7C}"/>
    <dgm:cxn modelId="{98F541FF-0F1C-49CE-92A4-049D7BE3C343}" srcId="{5724EDAC-B74F-4D9A-8656-D0F2806425AC}" destId="{E9499668-D7AA-46BF-985D-7E1681DEF4C3}" srcOrd="0" destOrd="0" parTransId="{1837604D-0E8C-4720-85EE-436F249F555A}" sibTransId="{C471E175-F0C5-4C4E-8376-1B6723772876}"/>
    <dgm:cxn modelId="{B659DEEE-7809-43D5-9B0F-159FF1DCEA04}" type="presParOf" srcId="{566CB856-92C9-46C5-B98A-76B558B51391}" destId="{8082CAE4-654D-4CC8-98DA-9BD1C2242EFC}" srcOrd="0" destOrd="0" presId="urn:microsoft.com/office/officeart/2005/8/layout/vList2"/>
    <dgm:cxn modelId="{316ED431-A5BE-4368-AD58-0E30C793BEB5}" type="presParOf" srcId="{566CB856-92C9-46C5-B98A-76B558B51391}" destId="{DA6D1A0E-84D6-4596-8836-1EEF5E116F35}" srcOrd="1" destOrd="0" presId="urn:microsoft.com/office/officeart/2005/8/layout/vList2"/>
    <dgm:cxn modelId="{1DFC086D-ACDB-4104-840A-E9139F13AE6F}" type="presParOf" srcId="{566CB856-92C9-46C5-B98A-76B558B51391}" destId="{3155C561-2E2E-4E27-96EA-4FF85D86B5AC}" srcOrd="2" destOrd="0" presId="urn:microsoft.com/office/officeart/2005/8/layout/vList2"/>
    <dgm:cxn modelId="{0CD10464-D6C4-42CE-A05E-6F2206782437}" type="presParOf" srcId="{566CB856-92C9-46C5-B98A-76B558B51391}" destId="{696612CD-1663-40A4-BCF8-4560BFAF63BB}" srcOrd="3" destOrd="0" presId="urn:microsoft.com/office/officeart/2005/8/layout/vList2"/>
    <dgm:cxn modelId="{ACDD2F83-2B00-471C-A4E7-D25515F70F16}" type="presParOf" srcId="{566CB856-92C9-46C5-B98A-76B558B51391}" destId="{4D1F4356-7D49-4E5C-AB5A-58F497EAFD94}" srcOrd="4" destOrd="0" presId="urn:microsoft.com/office/officeart/2005/8/layout/vList2"/>
    <dgm:cxn modelId="{D369A1D0-E322-4EBD-B116-0781804B6CA8}" type="presParOf" srcId="{566CB856-92C9-46C5-B98A-76B558B51391}" destId="{91241B7A-9D02-468B-97B1-5454D0D8BF85}" srcOrd="5" destOrd="0" presId="urn:microsoft.com/office/officeart/2005/8/layout/vList2"/>
    <dgm:cxn modelId="{6513FDEF-054D-4BD9-B43E-56B3525D3133}" type="presParOf" srcId="{566CB856-92C9-46C5-B98A-76B558B51391}" destId="{0EC9A393-8FD3-4DA8-B33C-2EBEB64B21B8}" srcOrd="6" destOrd="0" presId="urn:microsoft.com/office/officeart/2005/8/layout/vList2"/>
    <dgm:cxn modelId="{EAC447AA-7E7B-454E-A02F-FEEAB813D8F2}" type="presParOf" srcId="{566CB856-92C9-46C5-B98A-76B558B51391}" destId="{037ECF88-6FE5-4D2D-AE91-452ED01702DF}" srcOrd="7" destOrd="0" presId="urn:microsoft.com/office/officeart/2005/8/layout/vList2"/>
    <dgm:cxn modelId="{865D6AEF-F940-4C36-836B-F3D253E4A87A}" type="presParOf" srcId="{566CB856-92C9-46C5-B98A-76B558B51391}" destId="{3B4864DA-57FF-4FA3-A91A-0549F758549D}" srcOrd="8" destOrd="0" presId="urn:microsoft.com/office/officeart/2005/8/layout/vList2"/>
    <dgm:cxn modelId="{EFC925C1-7D09-433A-99CB-D578950594CC}" type="presParOf" srcId="{566CB856-92C9-46C5-B98A-76B558B51391}" destId="{712F4294-5650-45DF-9191-DABC53C8CC39}" srcOrd="9" destOrd="0" presId="urn:microsoft.com/office/officeart/2005/8/layout/vList2"/>
    <dgm:cxn modelId="{BC638CC9-44AF-400A-A60A-C1C76C340F69}" type="presParOf" srcId="{566CB856-92C9-46C5-B98A-76B558B51391}" destId="{D329B889-CC2C-489A-A6B1-309405423B00}" srcOrd="10" destOrd="0" presId="urn:microsoft.com/office/officeart/2005/8/layout/vList2"/>
    <dgm:cxn modelId="{20B61C7C-E97C-4E75-941E-9DE41717A9A9}" type="presParOf" srcId="{566CB856-92C9-46C5-B98A-76B558B51391}" destId="{2D012910-1AF6-485C-BCCA-1786AFA3369E}" srcOrd="11" destOrd="0" presId="urn:microsoft.com/office/officeart/2005/8/layout/vList2"/>
    <dgm:cxn modelId="{010A009E-20F2-48EC-B8D7-22C5AAC4EC5E}" type="presParOf" srcId="{566CB856-92C9-46C5-B98A-76B558B51391}" destId="{45C003E7-6328-4757-AF35-F0934EA8DFB0}"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A22422-EF03-49E4-965F-A324ABA6F8EA}">
      <dsp:nvSpPr>
        <dsp:cNvPr id="0" name=""/>
        <dsp:cNvSpPr/>
      </dsp:nvSpPr>
      <dsp:spPr>
        <a:xfrm>
          <a:off x="398652" y="1191531"/>
          <a:ext cx="649423" cy="6494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BCE394-2F3A-4281-938B-38CD3EB881CE}">
      <dsp:nvSpPr>
        <dsp:cNvPr id="0" name=""/>
        <dsp:cNvSpPr/>
      </dsp:nvSpPr>
      <dsp:spPr>
        <a:xfrm>
          <a:off x="1782" y="2071365"/>
          <a:ext cx="1443164" cy="577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Welcome and Introductions  </a:t>
          </a:r>
        </a:p>
      </dsp:txBody>
      <dsp:txXfrm>
        <a:off x="1782" y="2071365"/>
        <a:ext cx="1443164" cy="577265"/>
      </dsp:txXfrm>
    </dsp:sp>
    <dsp:sp modelId="{D0E740A0-9A82-4417-A139-19E51929A7E1}">
      <dsp:nvSpPr>
        <dsp:cNvPr id="0" name=""/>
        <dsp:cNvSpPr/>
      </dsp:nvSpPr>
      <dsp:spPr>
        <a:xfrm>
          <a:off x="2094370" y="1191531"/>
          <a:ext cx="649423" cy="6494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B8050F-D6FF-4543-9903-241118839394}">
      <dsp:nvSpPr>
        <dsp:cNvPr id="0" name=""/>
        <dsp:cNvSpPr/>
      </dsp:nvSpPr>
      <dsp:spPr>
        <a:xfrm>
          <a:off x="1697500" y="2071365"/>
          <a:ext cx="1443164" cy="577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Intro to Brownfields</a:t>
          </a:r>
        </a:p>
      </dsp:txBody>
      <dsp:txXfrm>
        <a:off x="1697500" y="2071365"/>
        <a:ext cx="1443164" cy="577265"/>
      </dsp:txXfrm>
    </dsp:sp>
    <dsp:sp modelId="{C1DFABCD-5F1B-4F66-8D9B-F17B434CEED0}">
      <dsp:nvSpPr>
        <dsp:cNvPr id="0" name=""/>
        <dsp:cNvSpPr/>
      </dsp:nvSpPr>
      <dsp:spPr>
        <a:xfrm>
          <a:off x="3790088" y="1191531"/>
          <a:ext cx="649423" cy="6494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859326-1186-403F-898B-D3663AFC8620}">
      <dsp:nvSpPr>
        <dsp:cNvPr id="0" name=""/>
        <dsp:cNvSpPr/>
      </dsp:nvSpPr>
      <dsp:spPr>
        <a:xfrm>
          <a:off x="3393217" y="2071365"/>
          <a:ext cx="1443164" cy="577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Updates on Clatsop Assessment Program</a:t>
          </a:r>
        </a:p>
      </dsp:txBody>
      <dsp:txXfrm>
        <a:off x="3393217" y="2071365"/>
        <a:ext cx="1443164" cy="577265"/>
      </dsp:txXfrm>
    </dsp:sp>
    <dsp:sp modelId="{503BFBD7-22D7-49B8-A77F-2AE23711D69F}">
      <dsp:nvSpPr>
        <dsp:cNvPr id="0" name=""/>
        <dsp:cNvSpPr/>
      </dsp:nvSpPr>
      <dsp:spPr>
        <a:xfrm>
          <a:off x="5485805" y="1191531"/>
          <a:ext cx="649423" cy="64942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DDBC0D-DB8B-4133-B304-9FC5EC3DA488}">
      <dsp:nvSpPr>
        <dsp:cNvPr id="0" name=""/>
        <dsp:cNvSpPr/>
      </dsp:nvSpPr>
      <dsp:spPr>
        <a:xfrm>
          <a:off x="5088935" y="2071365"/>
          <a:ext cx="1443164" cy="577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Update from Clatsop Housing Task Force </a:t>
          </a:r>
          <a:br>
            <a:rPr lang="en-US" sz="1100" kern="1200"/>
          </a:br>
          <a:r>
            <a:rPr lang="en-US" sz="1100" kern="1200"/>
            <a:t>		Q&amp;A</a:t>
          </a:r>
        </a:p>
      </dsp:txBody>
      <dsp:txXfrm>
        <a:off x="5088935" y="2071365"/>
        <a:ext cx="1443164" cy="577265"/>
      </dsp:txXfrm>
    </dsp:sp>
    <dsp:sp modelId="{1A56605C-6CCD-4D22-A442-CC118A5C0C81}">
      <dsp:nvSpPr>
        <dsp:cNvPr id="0" name=""/>
        <dsp:cNvSpPr/>
      </dsp:nvSpPr>
      <dsp:spPr>
        <a:xfrm>
          <a:off x="7181523" y="1191531"/>
          <a:ext cx="649423" cy="64942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58A237-36CB-41FF-85D1-6D67EFB829C3}">
      <dsp:nvSpPr>
        <dsp:cNvPr id="0" name=""/>
        <dsp:cNvSpPr/>
      </dsp:nvSpPr>
      <dsp:spPr>
        <a:xfrm>
          <a:off x="6784653" y="2071365"/>
          <a:ext cx="1443164" cy="577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Brownfield Clean-up Resources </a:t>
          </a:r>
          <a:br>
            <a:rPr lang="en-US" sz="1100" kern="1200"/>
          </a:br>
          <a:r>
            <a:rPr lang="en-US" sz="1100" kern="1200"/>
            <a:t>		Q&amp;A </a:t>
          </a:r>
        </a:p>
      </dsp:txBody>
      <dsp:txXfrm>
        <a:off x="6784653" y="2071365"/>
        <a:ext cx="1443164" cy="5772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82CAE4-654D-4CC8-98DA-9BD1C2242EFC}">
      <dsp:nvSpPr>
        <dsp:cNvPr id="0" name=""/>
        <dsp:cNvSpPr/>
      </dsp:nvSpPr>
      <dsp:spPr>
        <a:xfrm>
          <a:off x="0" y="47810"/>
          <a:ext cx="8229600" cy="5958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Spring 2021:</a:t>
          </a:r>
        </a:p>
      </dsp:txBody>
      <dsp:txXfrm>
        <a:off x="29088" y="76898"/>
        <a:ext cx="8171424" cy="537701"/>
      </dsp:txXfrm>
    </dsp:sp>
    <dsp:sp modelId="{3155C561-2E2E-4E27-96EA-4FF85D86B5AC}">
      <dsp:nvSpPr>
        <dsp:cNvPr id="0" name=""/>
        <dsp:cNvSpPr/>
      </dsp:nvSpPr>
      <dsp:spPr>
        <a:xfrm>
          <a:off x="0" y="686888"/>
          <a:ext cx="8229600" cy="5958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	Business Oregon Interim Planning Grant (IPG) Awarded to ColPac for public 	outreach, site selection and EPA grant Applicator Development</a:t>
          </a:r>
        </a:p>
      </dsp:txBody>
      <dsp:txXfrm>
        <a:off x="29088" y="715976"/>
        <a:ext cx="8171424" cy="537701"/>
      </dsp:txXfrm>
    </dsp:sp>
    <dsp:sp modelId="{4D1F4356-7D49-4E5C-AB5A-58F497EAFD94}">
      <dsp:nvSpPr>
        <dsp:cNvPr id="0" name=""/>
        <dsp:cNvSpPr/>
      </dsp:nvSpPr>
      <dsp:spPr>
        <a:xfrm>
          <a:off x="0" y="1325965"/>
          <a:ext cx="8229600" cy="5958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Fall 2021:</a:t>
          </a:r>
        </a:p>
      </dsp:txBody>
      <dsp:txXfrm>
        <a:off x="29088" y="1355053"/>
        <a:ext cx="8171424" cy="537701"/>
      </dsp:txXfrm>
    </dsp:sp>
    <dsp:sp modelId="{0EC9A393-8FD3-4DA8-B33C-2EBEB64B21B8}">
      <dsp:nvSpPr>
        <dsp:cNvPr id="0" name=""/>
        <dsp:cNvSpPr/>
      </dsp:nvSpPr>
      <dsp:spPr>
        <a:xfrm>
          <a:off x="0" y="1965042"/>
          <a:ext cx="8229600" cy="5958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	ColPac applied for EPA Brownfield RLF --$1,000,000</a:t>
          </a:r>
        </a:p>
      </dsp:txBody>
      <dsp:txXfrm>
        <a:off x="29088" y="1994130"/>
        <a:ext cx="8171424" cy="537701"/>
      </dsp:txXfrm>
    </dsp:sp>
    <dsp:sp modelId="{3B4864DA-57FF-4FA3-A91A-0549F758549D}">
      <dsp:nvSpPr>
        <dsp:cNvPr id="0" name=""/>
        <dsp:cNvSpPr/>
      </dsp:nvSpPr>
      <dsp:spPr>
        <a:xfrm>
          <a:off x="0" y="2604120"/>
          <a:ext cx="8229600" cy="5958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	Tillamook County applied for an EPA Community-wide Brownfield Assessment 	Grant --$500,000</a:t>
          </a:r>
        </a:p>
      </dsp:txBody>
      <dsp:txXfrm>
        <a:off x="29088" y="2633208"/>
        <a:ext cx="8171424" cy="537701"/>
      </dsp:txXfrm>
    </dsp:sp>
    <dsp:sp modelId="{D329B889-CC2C-489A-A6B1-309405423B00}">
      <dsp:nvSpPr>
        <dsp:cNvPr id="0" name=""/>
        <dsp:cNvSpPr/>
      </dsp:nvSpPr>
      <dsp:spPr>
        <a:xfrm>
          <a:off x="0" y="3243197"/>
          <a:ext cx="8229600" cy="5958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	Clatsop County applied for an EPA Community-wide Brownfield Assessment 	Grant --$500,000</a:t>
          </a:r>
        </a:p>
      </dsp:txBody>
      <dsp:txXfrm>
        <a:off x="29088" y="3272285"/>
        <a:ext cx="8171424" cy="537701"/>
      </dsp:txXfrm>
    </dsp:sp>
    <dsp:sp modelId="{45C003E7-6328-4757-AF35-F0934EA8DFB0}">
      <dsp:nvSpPr>
        <dsp:cNvPr id="0" name=""/>
        <dsp:cNvSpPr/>
      </dsp:nvSpPr>
      <dsp:spPr>
        <a:xfrm>
          <a:off x="0" y="3882274"/>
          <a:ext cx="8229600" cy="5958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ColPac’s Business Oregon IPG yielded $2,000,000 NW Oregon </a:t>
          </a:r>
        </a:p>
      </dsp:txBody>
      <dsp:txXfrm>
        <a:off x="29088" y="3911362"/>
        <a:ext cx="8171424" cy="537701"/>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BF1550-7DD5-4E39-B0E8-5C2EB0057104}" type="datetimeFigureOut">
              <a:rPr lang="en-US" smtClean="0"/>
              <a:t>11/6/2023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01D6A4-3211-43A5-AEAF-AFCE5C4907C0}" type="slidenum">
              <a:rPr lang="en-US" smtClean="0"/>
              <a:t>‹#›</a:t>
            </a:fld>
            <a:endParaRPr lang="en-US"/>
          </a:p>
        </p:txBody>
      </p:sp>
    </p:spTree>
    <p:extLst>
      <p:ext uri="{BB962C8B-B14F-4D97-AF65-F5344CB8AC3E}">
        <p14:creationId xmlns:p14="http://schemas.microsoft.com/office/powerpoint/2010/main" val="2479112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01D6A4-3211-43A5-AEAF-AFCE5C4907C0}" type="slidenum">
              <a:rPr lang="en-US" smtClean="0"/>
              <a:t>5</a:t>
            </a:fld>
            <a:endParaRPr lang="en-US"/>
          </a:p>
        </p:txBody>
      </p:sp>
    </p:spTree>
    <p:extLst>
      <p:ext uri="{BB962C8B-B14F-4D97-AF65-F5344CB8AC3E}">
        <p14:creationId xmlns:p14="http://schemas.microsoft.com/office/powerpoint/2010/main" val="1387970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Owned by local nonprofit, plans for affordable housing</a:t>
            </a:r>
          </a:p>
        </p:txBody>
      </p:sp>
      <p:sp>
        <p:nvSpPr>
          <p:cNvPr id="4" name="Slide Number Placeholder 3"/>
          <p:cNvSpPr>
            <a:spLocks noGrp="1"/>
          </p:cNvSpPr>
          <p:nvPr>
            <p:ph type="sldNum" sz="quarter" idx="5"/>
          </p:nvPr>
        </p:nvSpPr>
        <p:spPr/>
        <p:txBody>
          <a:bodyPr/>
          <a:lstStyle/>
          <a:p>
            <a:fld id="{B501D6A4-3211-43A5-AEAF-AFCE5C4907C0}" type="slidenum">
              <a:rPr lang="en-US" smtClean="0"/>
              <a:t>7</a:t>
            </a:fld>
            <a:endParaRPr lang="en-US"/>
          </a:p>
        </p:txBody>
      </p:sp>
    </p:spTree>
    <p:extLst>
      <p:ext uri="{BB962C8B-B14F-4D97-AF65-F5344CB8AC3E}">
        <p14:creationId xmlns:p14="http://schemas.microsoft.com/office/powerpoint/2010/main" val="4086775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Owned by City of Seaside – plans for affordable housing</a:t>
            </a:r>
          </a:p>
        </p:txBody>
      </p:sp>
      <p:sp>
        <p:nvSpPr>
          <p:cNvPr id="4" name="Slide Number Placeholder 3"/>
          <p:cNvSpPr>
            <a:spLocks noGrp="1"/>
          </p:cNvSpPr>
          <p:nvPr>
            <p:ph type="sldNum" sz="quarter" idx="5"/>
          </p:nvPr>
        </p:nvSpPr>
        <p:spPr/>
        <p:txBody>
          <a:bodyPr/>
          <a:lstStyle/>
          <a:p>
            <a:fld id="{B501D6A4-3211-43A5-AEAF-AFCE5C4907C0}" type="slidenum">
              <a:rPr lang="en-US" smtClean="0"/>
              <a:t>10</a:t>
            </a:fld>
            <a:endParaRPr lang="en-US"/>
          </a:p>
        </p:txBody>
      </p:sp>
    </p:spTree>
    <p:extLst>
      <p:ext uri="{BB962C8B-B14F-4D97-AF65-F5344CB8AC3E}">
        <p14:creationId xmlns:p14="http://schemas.microsoft.com/office/powerpoint/2010/main" val="461708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11322D9-600A-4057-86B7-C922BA3C8150}" type="datetimeFigureOut">
              <a:rPr lang="en-US" smtClean="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1D9764-54AE-47B6-8E0F-B32E36DEECC3}" type="slidenum">
              <a:rPr lang="en-US" smtClean="0"/>
              <a:t>‹#›</a:t>
            </a:fld>
            <a:endParaRPr lang="en-US" dirty="0"/>
          </a:p>
        </p:txBody>
      </p:sp>
    </p:spTree>
    <p:extLst>
      <p:ext uri="{BB962C8B-B14F-4D97-AF65-F5344CB8AC3E}">
        <p14:creationId xmlns:p14="http://schemas.microsoft.com/office/powerpoint/2010/main" val="113718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1322D9-600A-4057-86B7-C922BA3C8150}"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D9764-54AE-47B6-8E0F-B32E36DEECC3}" type="slidenum">
              <a:rPr lang="en-US" smtClean="0"/>
              <a:t>‹#›</a:t>
            </a:fld>
            <a:endParaRPr lang="en-US"/>
          </a:p>
        </p:txBody>
      </p:sp>
    </p:spTree>
    <p:extLst>
      <p:ext uri="{BB962C8B-B14F-4D97-AF65-F5344CB8AC3E}">
        <p14:creationId xmlns:p14="http://schemas.microsoft.com/office/powerpoint/2010/main" val="3953173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1322D9-600A-4057-86B7-C922BA3C8150}"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D9764-54AE-47B6-8E0F-B32E36DEECC3}" type="slidenum">
              <a:rPr lang="en-US" smtClean="0"/>
              <a:t>‹#›</a:t>
            </a:fld>
            <a:endParaRPr lang="en-US"/>
          </a:p>
        </p:txBody>
      </p:sp>
    </p:spTree>
    <p:extLst>
      <p:ext uri="{BB962C8B-B14F-4D97-AF65-F5344CB8AC3E}">
        <p14:creationId xmlns:p14="http://schemas.microsoft.com/office/powerpoint/2010/main" val="1936531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1322D9-600A-4057-86B7-C922BA3C8150}"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D9764-54AE-47B6-8E0F-B32E36DEECC3}" type="slidenum">
              <a:rPr lang="en-US" smtClean="0"/>
              <a:t>‹#›</a:t>
            </a:fld>
            <a:endParaRPr lang="en-US"/>
          </a:p>
        </p:txBody>
      </p:sp>
    </p:spTree>
    <p:extLst>
      <p:ext uri="{BB962C8B-B14F-4D97-AF65-F5344CB8AC3E}">
        <p14:creationId xmlns:p14="http://schemas.microsoft.com/office/powerpoint/2010/main" val="3174510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1322D9-600A-4057-86B7-C922BA3C8150}"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D9764-54AE-47B6-8E0F-B32E36DEECC3}" type="slidenum">
              <a:rPr lang="en-US" smtClean="0"/>
              <a:t>‹#›</a:t>
            </a:fld>
            <a:endParaRPr lang="en-US"/>
          </a:p>
        </p:txBody>
      </p:sp>
    </p:spTree>
    <p:extLst>
      <p:ext uri="{BB962C8B-B14F-4D97-AF65-F5344CB8AC3E}">
        <p14:creationId xmlns:p14="http://schemas.microsoft.com/office/powerpoint/2010/main" val="2370451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1322D9-600A-4057-86B7-C922BA3C8150}" type="datetimeFigureOut">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1D9764-54AE-47B6-8E0F-B32E36DEECC3}" type="slidenum">
              <a:rPr lang="en-US" smtClean="0"/>
              <a:t>‹#›</a:t>
            </a:fld>
            <a:endParaRPr lang="en-US"/>
          </a:p>
        </p:txBody>
      </p:sp>
    </p:spTree>
    <p:extLst>
      <p:ext uri="{BB962C8B-B14F-4D97-AF65-F5344CB8AC3E}">
        <p14:creationId xmlns:p14="http://schemas.microsoft.com/office/powerpoint/2010/main" val="3717432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1322D9-600A-4057-86B7-C922BA3C8150}" type="datetimeFigureOut">
              <a:rPr lang="en-US" smtClean="0"/>
              <a:t>11/6/2023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1D9764-54AE-47B6-8E0F-B32E36DEECC3}" type="slidenum">
              <a:rPr lang="en-US" smtClean="0"/>
              <a:t>‹#›</a:t>
            </a:fld>
            <a:endParaRPr lang="en-US"/>
          </a:p>
        </p:txBody>
      </p:sp>
    </p:spTree>
    <p:extLst>
      <p:ext uri="{BB962C8B-B14F-4D97-AF65-F5344CB8AC3E}">
        <p14:creationId xmlns:p14="http://schemas.microsoft.com/office/powerpoint/2010/main" val="1770631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1322D9-600A-4057-86B7-C922BA3C8150}" type="datetimeFigureOut">
              <a:rPr lang="en-US" smtClean="0"/>
              <a:t>11/6/2023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1D9764-54AE-47B6-8E0F-B32E36DEECC3}" type="slidenum">
              <a:rPr lang="en-US" smtClean="0"/>
              <a:t>‹#›</a:t>
            </a:fld>
            <a:endParaRPr lang="en-US"/>
          </a:p>
        </p:txBody>
      </p:sp>
    </p:spTree>
    <p:extLst>
      <p:ext uri="{BB962C8B-B14F-4D97-AF65-F5344CB8AC3E}">
        <p14:creationId xmlns:p14="http://schemas.microsoft.com/office/powerpoint/2010/main" val="1733362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1322D9-600A-4057-86B7-C922BA3C8150}" type="datetimeFigureOut">
              <a:rPr lang="en-US" smtClean="0"/>
              <a:t>11/6/2023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1D9764-54AE-47B6-8E0F-B32E36DEECC3}" type="slidenum">
              <a:rPr lang="en-US" smtClean="0"/>
              <a:t>‹#›</a:t>
            </a:fld>
            <a:endParaRPr lang="en-US"/>
          </a:p>
        </p:txBody>
      </p:sp>
    </p:spTree>
    <p:extLst>
      <p:ext uri="{BB962C8B-B14F-4D97-AF65-F5344CB8AC3E}">
        <p14:creationId xmlns:p14="http://schemas.microsoft.com/office/powerpoint/2010/main" val="221096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1322D9-600A-4057-86B7-C922BA3C8150}" type="datetimeFigureOut">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1D9764-54AE-47B6-8E0F-B32E36DEECC3}" type="slidenum">
              <a:rPr lang="en-US" smtClean="0"/>
              <a:t>‹#›</a:t>
            </a:fld>
            <a:endParaRPr lang="en-US"/>
          </a:p>
        </p:txBody>
      </p:sp>
    </p:spTree>
    <p:extLst>
      <p:ext uri="{BB962C8B-B14F-4D97-AF65-F5344CB8AC3E}">
        <p14:creationId xmlns:p14="http://schemas.microsoft.com/office/powerpoint/2010/main" val="2700926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1322D9-600A-4057-86B7-C922BA3C8150}" type="datetimeFigureOut">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1D9764-54AE-47B6-8E0F-B32E36DEECC3}" type="slidenum">
              <a:rPr lang="en-US" smtClean="0"/>
              <a:t>‹#›</a:t>
            </a:fld>
            <a:endParaRPr lang="en-US"/>
          </a:p>
        </p:txBody>
      </p:sp>
    </p:spTree>
    <p:extLst>
      <p:ext uri="{BB962C8B-B14F-4D97-AF65-F5344CB8AC3E}">
        <p14:creationId xmlns:p14="http://schemas.microsoft.com/office/powerpoint/2010/main" val="11249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1322D9-600A-4057-86B7-C922BA3C8150}" type="datetimeFigureOut">
              <a:rPr lang="en-US" smtClean="0"/>
              <a:t>11/6/2023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1D9764-54AE-47B6-8E0F-B32E36DEECC3}" type="slidenum">
              <a:rPr lang="en-US" smtClean="0"/>
              <a:t>‹#›</a:t>
            </a:fld>
            <a:endParaRPr lang="en-US"/>
          </a:p>
        </p:txBody>
      </p:sp>
    </p:spTree>
    <p:extLst>
      <p:ext uri="{BB962C8B-B14F-4D97-AF65-F5344CB8AC3E}">
        <p14:creationId xmlns:p14="http://schemas.microsoft.com/office/powerpoint/2010/main" val="1598999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A4F9F3-7641-9FFE-91DA-315731FAD415}"/>
              </a:ext>
            </a:extLst>
          </p:cNvPr>
          <p:cNvSpPr>
            <a:spLocks noGrp="1"/>
          </p:cNvSpPr>
          <p:nvPr>
            <p:ph type="title"/>
          </p:nvPr>
        </p:nvSpPr>
        <p:spPr>
          <a:xfrm>
            <a:off x="480060" y="325369"/>
            <a:ext cx="3276451" cy="1956841"/>
          </a:xfrm>
        </p:spPr>
        <p:txBody>
          <a:bodyPr anchor="b">
            <a:normAutofit/>
          </a:bodyPr>
          <a:lstStyle/>
          <a:p>
            <a:pPr>
              <a:lnSpc>
                <a:spcPct val="90000"/>
              </a:lnSpc>
            </a:pPr>
            <a:r>
              <a:rPr lang="en-US" sz="2600"/>
              <a:t>Clatsop County</a:t>
            </a:r>
            <a:br>
              <a:rPr lang="en-US" sz="2600"/>
            </a:br>
            <a:r>
              <a:rPr lang="en-US" sz="2600"/>
              <a:t>Brownfield Assessment &amp; </a:t>
            </a:r>
            <a:br>
              <a:rPr lang="en-US" sz="2600"/>
            </a:br>
            <a:r>
              <a:rPr lang="en-US" sz="2600"/>
              <a:t>Clean-Up Info Session</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A106A2A-C76D-D857-B3B8-E2F3D046EC27}"/>
              </a:ext>
            </a:extLst>
          </p:cNvPr>
          <p:cNvSpPr>
            <a:spLocks noGrp="1"/>
          </p:cNvSpPr>
          <p:nvPr>
            <p:ph idx="1"/>
          </p:nvPr>
        </p:nvSpPr>
        <p:spPr>
          <a:xfrm>
            <a:off x="480060" y="2872899"/>
            <a:ext cx="3182691" cy="3320668"/>
          </a:xfrm>
        </p:spPr>
        <p:txBody>
          <a:bodyPr>
            <a:normAutofit/>
          </a:bodyPr>
          <a:lstStyle/>
          <a:p>
            <a:pPr marL="0" indent="0">
              <a:buNone/>
            </a:pPr>
            <a:r>
              <a:rPr lang="en-US" sz="1900"/>
              <a:t>Tuesday, November 7</a:t>
            </a:r>
            <a:r>
              <a:rPr lang="en-US" sz="1900" baseline="30000"/>
              <a:t>th</a:t>
            </a:r>
            <a:endParaRPr lang="en-US" sz="1900"/>
          </a:p>
          <a:p>
            <a:endParaRPr lang="en-US" sz="1900"/>
          </a:p>
          <a:p>
            <a:pPr marL="0" indent="0">
              <a:buNone/>
            </a:pPr>
            <a:r>
              <a:rPr lang="en-US" sz="1900"/>
              <a:t>Clatsop County &amp; Columbia Pacific Economic Development District</a:t>
            </a:r>
          </a:p>
        </p:txBody>
      </p:sp>
      <p:pic>
        <p:nvPicPr>
          <p:cNvPr id="5" name="Picture 4" descr="A building with debris on the ground&#10;&#10;Description automatically generated with medium confidence">
            <a:extLst>
              <a:ext uri="{FF2B5EF4-FFF2-40B4-BE49-F238E27FC236}">
                <a16:creationId xmlns:a16="http://schemas.microsoft.com/office/drawing/2014/main" id="{1A730F99-F2EA-6031-2681-6B9E4C7218B8}"/>
              </a:ext>
            </a:extLst>
          </p:cNvPr>
          <p:cNvPicPr>
            <a:picLocks noChangeAspect="1"/>
          </p:cNvPicPr>
          <p:nvPr/>
        </p:nvPicPr>
        <p:blipFill rotWithShape="1">
          <a:blip r:embed="rId2">
            <a:extLst>
              <a:ext uri="{28A0092B-C50C-407E-A947-70E740481C1C}">
                <a14:useLocalDpi xmlns:a14="http://schemas.microsoft.com/office/drawing/2010/main" val="0"/>
              </a:ext>
            </a:extLst>
          </a:blip>
          <a:srcRect l="28540" r="15039"/>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023242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EF55DA-D42A-3544-0632-DDB95E1917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64034170-6A8B-2656-4B0E-7CA443A4F1AF}"/>
              </a:ext>
            </a:extLst>
          </p:cNvPr>
          <p:cNvSpPr>
            <a:spLocks noGrp="1"/>
          </p:cNvSpPr>
          <p:nvPr>
            <p:ph type="title"/>
          </p:nvPr>
        </p:nvSpPr>
        <p:spPr>
          <a:xfrm>
            <a:off x="457200" y="457200"/>
            <a:ext cx="8229600" cy="1143000"/>
          </a:xfrm>
        </p:spPr>
        <p:txBody>
          <a:bodyPr>
            <a:normAutofit fontScale="90000"/>
          </a:bodyPr>
          <a:lstStyle/>
          <a:p>
            <a:r>
              <a:rPr lang="en-US" sz="4000" dirty="0">
                <a:solidFill>
                  <a:srgbClr val="FFFFFF"/>
                </a:solidFill>
              </a:rPr>
              <a:t>“North North 40” Site</a:t>
            </a:r>
            <a:br>
              <a:rPr lang="en-US" sz="4000" dirty="0">
                <a:solidFill>
                  <a:srgbClr val="FFFFFF"/>
                </a:solidFill>
              </a:rPr>
            </a:br>
            <a:r>
              <a:rPr lang="en-US" sz="3600" dirty="0">
                <a:solidFill>
                  <a:srgbClr val="FFFFFF"/>
                </a:solidFill>
              </a:rPr>
              <a:t>989 Broadway, Seaside, OR</a:t>
            </a:r>
          </a:p>
        </p:txBody>
      </p:sp>
    </p:spTree>
    <p:extLst>
      <p:ext uri="{BB962C8B-B14F-4D97-AF65-F5344CB8AC3E}">
        <p14:creationId xmlns:p14="http://schemas.microsoft.com/office/powerpoint/2010/main" val="3041232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CE26B-9ABB-D60F-6174-CF4D7BFEB22B}"/>
              </a:ext>
            </a:extLst>
          </p:cNvPr>
          <p:cNvSpPr>
            <a:spLocks noGrp="1"/>
          </p:cNvSpPr>
          <p:nvPr>
            <p:ph type="title"/>
          </p:nvPr>
        </p:nvSpPr>
        <p:spPr>
          <a:xfrm>
            <a:off x="457200" y="13447"/>
            <a:ext cx="8229600" cy="1143000"/>
          </a:xfrm>
        </p:spPr>
        <p:txBody>
          <a:bodyPr>
            <a:normAutofit/>
          </a:bodyPr>
          <a:lstStyle/>
          <a:p>
            <a:r>
              <a:rPr lang="en-US" sz="4000" dirty="0"/>
              <a:t>“North </a:t>
            </a:r>
            <a:r>
              <a:rPr lang="en-US" sz="4000" dirty="0" err="1"/>
              <a:t>North</a:t>
            </a:r>
            <a:r>
              <a:rPr lang="en-US" sz="4000" dirty="0"/>
              <a:t> 40” Site</a:t>
            </a:r>
          </a:p>
        </p:txBody>
      </p:sp>
      <p:sp>
        <p:nvSpPr>
          <p:cNvPr id="3" name="Content Placeholder 2">
            <a:extLst>
              <a:ext uri="{FF2B5EF4-FFF2-40B4-BE49-F238E27FC236}">
                <a16:creationId xmlns:a16="http://schemas.microsoft.com/office/drawing/2014/main" id="{CD1823B7-83F9-0F37-8FDD-24514FBC955F}"/>
              </a:ext>
            </a:extLst>
          </p:cNvPr>
          <p:cNvSpPr>
            <a:spLocks noGrp="1"/>
          </p:cNvSpPr>
          <p:nvPr>
            <p:ph idx="1"/>
          </p:nvPr>
        </p:nvSpPr>
        <p:spPr>
          <a:xfrm>
            <a:off x="1292711" y="1166018"/>
            <a:ext cx="7848600" cy="4525963"/>
          </a:xfrm>
        </p:spPr>
        <p:txBody>
          <a:bodyPr/>
          <a:lstStyle/>
          <a:p>
            <a:pPr marL="0" indent="0">
              <a:buNone/>
            </a:pPr>
            <a:r>
              <a:rPr lang="en-US" dirty="0"/>
              <a:t>Phase I and II ESAs</a:t>
            </a:r>
          </a:p>
          <a:p>
            <a:pPr lvl="1"/>
            <a:r>
              <a:rPr lang="en-US" dirty="0"/>
              <a:t>Adjacent bulk fuel storage/distribution</a:t>
            </a:r>
          </a:p>
          <a:p>
            <a:pPr lvl="1"/>
            <a:r>
              <a:rPr lang="en-US" dirty="0"/>
              <a:t>Field work completed</a:t>
            </a:r>
          </a:p>
        </p:txBody>
      </p:sp>
      <p:pic>
        <p:nvPicPr>
          <p:cNvPr id="5" name="Picture 4">
            <a:extLst>
              <a:ext uri="{FF2B5EF4-FFF2-40B4-BE49-F238E27FC236}">
                <a16:creationId xmlns:a16="http://schemas.microsoft.com/office/drawing/2014/main" id="{D7736DAC-9F3D-3818-620A-86BB1B8BE3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124200"/>
            <a:ext cx="4267201" cy="3733800"/>
          </a:xfrm>
          <a:prstGeom prst="rect">
            <a:avLst/>
          </a:prstGeom>
        </p:spPr>
      </p:pic>
      <p:pic>
        <p:nvPicPr>
          <p:cNvPr id="7" name="Picture 6">
            <a:extLst>
              <a:ext uri="{FF2B5EF4-FFF2-40B4-BE49-F238E27FC236}">
                <a16:creationId xmlns:a16="http://schemas.microsoft.com/office/drawing/2014/main" id="{4E69B888-4290-766E-59CA-1593B17379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1" y="3124200"/>
            <a:ext cx="4876800" cy="3720353"/>
          </a:xfrm>
          <a:prstGeom prst="rect">
            <a:avLst/>
          </a:prstGeom>
        </p:spPr>
      </p:pic>
    </p:spTree>
    <p:extLst>
      <p:ext uri="{BB962C8B-B14F-4D97-AF65-F5344CB8AC3E}">
        <p14:creationId xmlns:p14="http://schemas.microsoft.com/office/powerpoint/2010/main" val="2608277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9654-FE02-B318-478C-D086339D7BB8}"/>
              </a:ext>
            </a:extLst>
          </p:cNvPr>
          <p:cNvSpPr>
            <a:spLocks noGrp="1"/>
          </p:cNvSpPr>
          <p:nvPr>
            <p:ph type="title"/>
          </p:nvPr>
        </p:nvSpPr>
        <p:spPr/>
        <p:txBody>
          <a:bodyPr/>
          <a:lstStyle/>
          <a:p>
            <a:r>
              <a:rPr lang="en-US" sz="4400" dirty="0"/>
              <a:t>“North </a:t>
            </a:r>
            <a:r>
              <a:rPr lang="en-US" sz="4400" dirty="0" err="1"/>
              <a:t>North</a:t>
            </a:r>
            <a:r>
              <a:rPr lang="en-US" sz="4400" dirty="0"/>
              <a:t> 40” Site</a:t>
            </a:r>
            <a:endParaRPr lang="en-US" dirty="0"/>
          </a:p>
        </p:txBody>
      </p:sp>
      <p:sp>
        <p:nvSpPr>
          <p:cNvPr id="3" name="Content Placeholder 2">
            <a:extLst>
              <a:ext uri="{FF2B5EF4-FFF2-40B4-BE49-F238E27FC236}">
                <a16:creationId xmlns:a16="http://schemas.microsoft.com/office/drawing/2014/main" id="{B9428BEF-5BDC-D34F-4844-7AAEECBCD260}"/>
              </a:ext>
            </a:extLst>
          </p:cNvPr>
          <p:cNvSpPr>
            <a:spLocks noGrp="1"/>
          </p:cNvSpPr>
          <p:nvPr>
            <p:ph idx="1"/>
          </p:nvPr>
        </p:nvSpPr>
        <p:spPr>
          <a:xfrm>
            <a:off x="1600200" y="1828800"/>
            <a:ext cx="5943600" cy="2743200"/>
          </a:xfrm>
        </p:spPr>
        <p:txBody>
          <a:bodyPr/>
          <a:lstStyle/>
          <a:p>
            <a:r>
              <a:rPr lang="en-US" dirty="0"/>
              <a:t>Soil, groundwater, soil gas sampling</a:t>
            </a:r>
          </a:p>
          <a:p>
            <a:r>
              <a:rPr lang="en-US" dirty="0"/>
              <a:t>Lab reports rolling in . . .</a:t>
            </a:r>
          </a:p>
          <a:p>
            <a:endParaRPr lang="en-US" dirty="0"/>
          </a:p>
        </p:txBody>
      </p:sp>
    </p:spTree>
    <p:extLst>
      <p:ext uri="{BB962C8B-B14F-4D97-AF65-F5344CB8AC3E}">
        <p14:creationId xmlns:p14="http://schemas.microsoft.com/office/powerpoint/2010/main" val="100200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5818" y="0"/>
            <a:ext cx="7472363"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0"/>
            <a:ext cx="7461504"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6A34340-AA1C-A765-503E-4C818B988EEE}"/>
              </a:ext>
            </a:extLst>
          </p:cNvPr>
          <p:cNvSpPr>
            <a:spLocks noGrp="1"/>
          </p:cNvSpPr>
          <p:nvPr>
            <p:ph type="title"/>
          </p:nvPr>
        </p:nvSpPr>
        <p:spPr>
          <a:xfrm>
            <a:off x="1143002" y="1999615"/>
            <a:ext cx="6858000" cy="2764028"/>
          </a:xfrm>
        </p:spPr>
        <p:txBody>
          <a:bodyPr vert="horz" lIns="91440" tIns="45720" rIns="91440" bIns="45720" rtlCol="0" anchor="ctr">
            <a:normAutofit/>
          </a:bodyPr>
          <a:lstStyle/>
          <a:p>
            <a:pPr>
              <a:lnSpc>
                <a:spcPct val="90000"/>
              </a:lnSpc>
            </a:pPr>
            <a:r>
              <a:rPr lang="en-US" sz="6300" kern="1200">
                <a:solidFill>
                  <a:schemeClr val="tx1"/>
                </a:solidFill>
                <a:latin typeface="+mj-lt"/>
                <a:ea typeface="+mj-ea"/>
                <a:cs typeface="+mj-cs"/>
              </a:rPr>
              <a:t>Clatsop County</a:t>
            </a:r>
            <a:br>
              <a:rPr lang="en-US" sz="6300" kern="1200">
                <a:solidFill>
                  <a:schemeClr val="tx1"/>
                </a:solidFill>
                <a:latin typeface="+mj-lt"/>
                <a:ea typeface="+mj-ea"/>
                <a:cs typeface="+mj-cs"/>
              </a:rPr>
            </a:br>
            <a:r>
              <a:rPr lang="en-US" sz="6300" kern="1200">
                <a:solidFill>
                  <a:schemeClr val="tx1"/>
                </a:solidFill>
                <a:latin typeface="+mj-lt"/>
                <a:ea typeface="+mj-ea"/>
                <a:cs typeface="+mj-cs"/>
              </a:rPr>
              <a:t>Housing Task Force</a:t>
            </a: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88920" y="5524786"/>
            <a:ext cx="356616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060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Long shot of a train on the tracks&#10;&#10;Description automatically generated">
            <a:extLst>
              <a:ext uri="{FF2B5EF4-FFF2-40B4-BE49-F238E27FC236}">
                <a16:creationId xmlns:a16="http://schemas.microsoft.com/office/drawing/2014/main" id="{77917F63-A0FC-19F1-239C-CD83BB488E86}"/>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9001" b="1"/>
          <a:stretch/>
        </p:blipFill>
        <p:spPr>
          <a:xfrm>
            <a:off x="20" y="10"/>
            <a:ext cx="9143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80D379-14E3-C40C-093A-91E7C4E5C0CD}"/>
              </a:ext>
            </a:extLst>
          </p:cNvPr>
          <p:cNvSpPr>
            <a:spLocks noGrp="1"/>
          </p:cNvSpPr>
          <p:nvPr>
            <p:ph type="title"/>
          </p:nvPr>
        </p:nvSpPr>
        <p:spPr>
          <a:xfrm>
            <a:off x="392906" y="5317240"/>
            <a:ext cx="8408194" cy="744836"/>
          </a:xfrm>
        </p:spPr>
        <p:txBody>
          <a:bodyPr vert="horz" lIns="91440" tIns="45720" rIns="91440" bIns="45720" rtlCol="0" anchor="ctr">
            <a:normAutofit/>
          </a:bodyPr>
          <a:lstStyle/>
          <a:p>
            <a:pPr>
              <a:lnSpc>
                <a:spcPct val="90000"/>
              </a:lnSpc>
            </a:pPr>
            <a:r>
              <a:rPr lang="en-US" sz="3100">
                <a:solidFill>
                  <a:schemeClr val="tx1">
                    <a:lumMod val="85000"/>
                    <a:lumOff val="15000"/>
                  </a:schemeClr>
                </a:solidFill>
              </a:rPr>
              <a:t>ColPac’s Brownfield Revolving Loan Fund</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6196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18A8C-BACC-ED39-4034-170DD5376C92}"/>
              </a:ext>
            </a:extLst>
          </p:cNvPr>
          <p:cNvSpPr>
            <a:spLocks noGrp="1"/>
          </p:cNvSpPr>
          <p:nvPr>
            <p:ph type="title"/>
          </p:nvPr>
        </p:nvSpPr>
        <p:spPr>
          <a:xfrm>
            <a:off x="457200" y="1524000"/>
            <a:ext cx="8229600" cy="1143000"/>
          </a:xfrm>
        </p:spPr>
        <p:txBody>
          <a:bodyPr/>
          <a:lstStyle/>
          <a:p>
            <a:r>
              <a:rPr lang="en-US" dirty="0">
                <a:solidFill>
                  <a:schemeClr val="bg2"/>
                </a:solidFill>
              </a:rPr>
              <a:t>Agenda</a:t>
            </a:r>
          </a:p>
        </p:txBody>
      </p:sp>
      <p:graphicFrame>
        <p:nvGraphicFramePr>
          <p:cNvPr id="7" name="Content Placeholder 2">
            <a:extLst>
              <a:ext uri="{FF2B5EF4-FFF2-40B4-BE49-F238E27FC236}">
                <a16:creationId xmlns:a16="http://schemas.microsoft.com/office/drawing/2014/main" id="{21D5F8BC-D63F-BD24-9C9C-7A7F35BF14AC}"/>
              </a:ext>
            </a:extLst>
          </p:cNvPr>
          <p:cNvGraphicFramePr>
            <a:graphicFrameLocks noGrp="1"/>
          </p:cNvGraphicFramePr>
          <p:nvPr>
            <p:ph idx="1"/>
          </p:nvPr>
        </p:nvGraphicFramePr>
        <p:xfrm>
          <a:off x="457200" y="2286000"/>
          <a:ext cx="8229600" cy="3840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1946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6F6824-EBAB-EC80-681F-2162D00B3E59}"/>
              </a:ext>
            </a:extLst>
          </p:cNvPr>
          <p:cNvSpPr>
            <a:spLocks noGrp="1"/>
          </p:cNvSpPr>
          <p:nvPr>
            <p:ph type="title"/>
          </p:nvPr>
        </p:nvSpPr>
        <p:spPr>
          <a:xfrm>
            <a:off x="603504" y="802955"/>
            <a:ext cx="3574747" cy="1454051"/>
          </a:xfrm>
        </p:spPr>
        <p:txBody>
          <a:bodyPr>
            <a:normAutofit/>
          </a:bodyPr>
          <a:lstStyle/>
          <a:p>
            <a:r>
              <a:rPr lang="en-US" sz="4000" dirty="0">
                <a:solidFill>
                  <a:schemeClr val="tx2"/>
                </a:solidFill>
              </a:rPr>
              <a:t>What is a Brownfield?</a:t>
            </a:r>
          </a:p>
        </p:txBody>
      </p:sp>
      <p:sp>
        <p:nvSpPr>
          <p:cNvPr id="3" name="Content Placeholder 2">
            <a:extLst>
              <a:ext uri="{FF2B5EF4-FFF2-40B4-BE49-F238E27FC236}">
                <a16:creationId xmlns:a16="http://schemas.microsoft.com/office/drawing/2014/main" id="{7D643FE6-8A25-7235-798E-2B8372E9998A}"/>
              </a:ext>
            </a:extLst>
          </p:cNvPr>
          <p:cNvSpPr>
            <a:spLocks noGrp="1"/>
          </p:cNvSpPr>
          <p:nvPr>
            <p:ph idx="1"/>
          </p:nvPr>
        </p:nvSpPr>
        <p:spPr>
          <a:xfrm>
            <a:off x="603504" y="2421683"/>
            <a:ext cx="3795452" cy="3353476"/>
          </a:xfrm>
        </p:spPr>
        <p:txBody>
          <a:bodyPr anchor="t">
            <a:normAutofit/>
          </a:bodyPr>
          <a:lstStyle/>
          <a:p>
            <a:pPr marL="0" indent="0">
              <a:buNone/>
            </a:pPr>
            <a:r>
              <a:rPr lang="en-US" sz="2000" b="0" i="1" u="none" strike="noStrike" baseline="0" dirty="0">
                <a:solidFill>
                  <a:schemeClr val="accent6"/>
                </a:solidFill>
                <a:latin typeface="Calibri" panose="020F0502020204030204" pitchFamily="34" charset="0"/>
              </a:rPr>
              <a:t>“…A Brownfield site is defined as real property, the expansion, redevelopment, or reuse of which may be complicated by the presence or potential presence of hazardous substances, pollutants, contaminants, controlled substances, petroleum or petroleum products, or is mine-scarred land.” </a:t>
            </a:r>
          </a:p>
          <a:p>
            <a:endParaRPr lang="en-US" sz="1600" i="1" dirty="0">
              <a:solidFill>
                <a:schemeClr val="tx2"/>
              </a:solidFill>
              <a:latin typeface="Calibri" panose="020F0502020204030204" pitchFamily="34" charset="0"/>
            </a:endParaRPr>
          </a:p>
          <a:p>
            <a:endParaRPr lang="en-US" sz="1600" dirty="0">
              <a:solidFill>
                <a:schemeClr val="tx2"/>
              </a:solidFill>
            </a:endParaRPr>
          </a:p>
        </p:txBody>
      </p:sp>
      <p:grpSp>
        <p:nvGrpSpPr>
          <p:cNvPr id="23" name="Group 22">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63680" y="-16714"/>
            <a:ext cx="4780320" cy="6874714"/>
            <a:chOff x="5818240" y="-1"/>
            <a:chExt cx="6373761" cy="6874714"/>
          </a:xfrm>
        </p:grpSpPr>
        <p:sp>
          <p:nvSpPr>
            <p:cNvPr id="24" name="Freeform: Shape 23">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A blue logo with a wave and a leaf&#10;&#10;Description automatically generated">
            <a:extLst>
              <a:ext uri="{FF2B5EF4-FFF2-40B4-BE49-F238E27FC236}">
                <a16:creationId xmlns:a16="http://schemas.microsoft.com/office/drawing/2014/main" id="{A885D0A3-D192-3991-D59C-05C42E475E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1294" y="2855214"/>
            <a:ext cx="3106674" cy="2071115"/>
          </a:xfrm>
          <a:prstGeom prst="rect">
            <a:avLst/>
          </a:prstGeom>
        </p:spPr>
      </p:pic>
    </p:spTree>
    <p:extLst>
      <p:ext uri="{BB962C8B-B14F-4D97-AF65-F5344CB8AC3E}">
        <p14:creationId xmlns:p14="http://schemas.microsoft.com/office/powerpoint/2010/main" val="1274132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22B13-6010-F2A3-E3C7-924414458A12}"/>
              </a:ext>
            </a:extLst>
          </p:cNvPr>
          <p:cNvSpPr>
            <a:spLocks noGrp="1"/>
          </p:cNvSpPr>
          <p:nvPr>
            <p:ph type="title"/>
          </p:nvPr>
        </p:nvSpPr>
        <p:spPr/>
        <p:txBody>
          <a:bodyPr>
            <a:normAutofit fontScale="90000"/>
          </a:bodyPr>
          <a:lstStyle/>
          <a:p>
            <a:r>
              <a:rPr lang="en-US" dirty="0">
                <a:solidFill>
                  <a:schemeClr val="bg2"/>
                </a:solidFill>
              </a:rPr>
              <a:t>Regional Brownfield Approach</a:t>
            </a:r>
          </a:p>
        </p:txBody>
      </p:sp>
      <p:graphicFrame>
        <p:nvGraphicFramePr>
          <p:cNvPr id="7" name="Content Placeholder 2">
            <a:extLst>
              <a:ext uri="{FF2B5EF4-FFF2-40B4-BE49-F238E27FC236}">
                <a16:creationId xmlns:a16="http://schemas.microsoft.com/office/drawing/2014/main" id="{495074DA-4A86-F9C9-E652-D7BA6A1096E7}"/>
              </a:ext>
            </a:extLst>
          </p:cNvPr>
          <p:cNvGraphicFramePr>
            <a:graphicFrameLocks noGrp="1"/>
          </p:cNvGraphicFramePr>
          <p:nvPr>
            <p:ph idx="1"/>
            <p:extLst>
              <p:ext uri="{D42A27DB-BD31-4B8C-83A1-F6EECF244321}">
                <p14:modId xmlns:p14="http://schemas.microsoft.com/office/powerpoint/2010/main" val="293899041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5400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arge building with a puddle of water&#10;&#10;Description automatically generated with medium confidence">
            <a:extLst>
              <a:ext uri="{FF2B5EF4-FFF2-40B4-BE49-F238E27FC236}">
                <a16:creationId xmlns:a16="http://schemas.microsoft.com/office/drawing/2014/main" id="{AF20D02B-E824-7DC3-0252-A1951493F697}"/>
              </a:ext>
            </a:extLst>
          </p:cNvPr>
          <p:cNvPicPr>
            <a:picLocks noChangeAspect="1"/>
          </p:cNvPicPr>
          <p:nvPr/>
        </p:nvPicPr>
        <p:blipFill rotWithShape="1">
          <a:blip r:embed="rId3">
            <a:extLst>
              <a:ext uri="{28A0092B-C50C-407E-A947-70E740481C1C}">
                <a14:useLocalDpi xmlns:a14="http://schemas.microsoft.com/office/drawing/2010/main" val="0"/>
              </a:ext>
            </a:extLst>
          </a:blip>
          <a:srcRect l="8164" r="18605"/>
          <a:stretch/>
        </p:blipFill>
        <p:spPr>
          <a:xfrm>
            <a:off x="1891767" y="10"/>
            <a:ext cx="7252231" cy="6857990"/>
          </a:xfrm>
          <a:prstGeom prst="rect">
            <a:avLst/>
          </a:prstGeom>
        </p:spPr>
      </p:pic>
      <p:sp>
        <p:nvSpPr>
          <p:cNvPr id="15" name="Rectangle 1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42696"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780E2FF-5CD8-452C-3B65-F871706236EB}"/>
              </a:ext>
            </a:extLst>
          </p:cNvPr>
          <p:cNvSpPr>
            <a:spLocks noGrp="1"/>
          </p:cNvSpPr>
          <p:nvPr>
            <p:ph type="title"/>
          </p:nvPr>
        </p:nvSpPr>
        <p:spPr>
          <a:xfrm>
            <a:off x="228600" y="381000"/>
            <a:ext cx="2866641" cy="1899912"/>
          </a:xfrm>
        </p:spPr>
        <p:txBody>
          <a:bodyPr>
            <a:normAutofit/>
          </a:bodyPr>
          <a:lstStyle/>
          <a:p>
            <a:pPr algn="l">
              <a:lnSpc>
                <a:spcPct val="90000"/>
              </a:lnSpc>
            </a:pPr>
            <a:r>
              <a:rPr lang="en-US" sz="3200" b="1" dirty="0">
                <a:solidFill>
                  <a:schemeClr val="tx2"/>
                </a:solidFill>
              </a:rPr>
              <a:t>Clatsop County Assessment Program</a:t>
            </a:r>
          </a:p>
        </p:txBody>
      </p:sp>
      <p:sp>
        <p:nvSpPr>
          <p:cNvPr id="3" name="Content Placeholder 2">
            <a:extLst>
              <a:ext uri="{FF2B5EF4-FFF2-40B4-BE49-F238E27FC236}">
                <a16:creationId xmlns:a16="http://schemas.microsoft.com/office/drawing/2014/main" id="{98C83208-D254-C261-9432-E1576B883ABA}"/>
              </a:ext>
            </a:extLst>
          </p:cNvPr>
          <p:cNvSpPr>
            <a:spLocks noGrp="1"/>
          </p:cNvSpPr>
          <p:nvPr>
            <p:ph idx="1"/>
          </p:nvPr>
        </p:nvSpPr>
        <p:spPr>
          <a:xfrm>
            <a:off x="228600" y="2462732"/>
            <a:ext cx="4009641" cy="3742762"/>
          </a:xfrm>
        </p:spPr>
        <p:txBody>
          <a:bodyPr>
            <a:normAutofit fontScale="92500" lnSpcReduction="20000"/>
          </a:bodyPr>
          <a:lstStyle/>
          <a:p>
            <a:pPr marL="0" indent="0">
              <a:spcBef>
                <a:spcPts val="600"/>
              </a:spcBef>
              <a:spcAft>
                <a:spcPts val="600"/>
              </a:spcAft>
              <a:buNone/>
              <a:tabLst>
                <a:tab pos="404813" algn="l"/>
              </a:tabLst>
            </a:pPr>
            <a:r>
              <a:rPr lang="en-US" sz="2800" dirty="0"/>
              <a:t>Bulk of Funding: Environmental Assessments</a:t>
            </a:r>
          </a:p>
          <a:p>
            <a:pPr marL="0" indent="0">
              <a:spcBef>
                <a:spcPts val="600"/>
              </a:spcBef>
              <a:spcAft>
                <a:spcPts val="600"/>
              </a:spcAft>
              <a:buNone/>
              <a:tabLst>
                <a:tab pos="404813" algn="l"/>
              </a:tabLst>
            </a:pPr>
            <a:r>
              <a:rPr lang="en-US" sz="2800" dirty="0"/>
              <a:t>Identify and prioritize brownfields</a:t>
            </a:r>
          </a:p>
          <a:p>
            <a:pPr marL="0" indent="0">
              <a:spcBef>
                <a:spcPts val="600"/>
              </a:spcBef>
              <a:spcAft>
                <a:spcPts val="600"/>
              </a:spcAft>
              <a:buNone/>
              <a:tabLst>
                <a:tab pos="404813" algn="l"/>
              </a:tabLst>
            </a:pPr>
            <a:r>
              <a:rPr lang="en-US" sz="2800" dirty="0"/>
              <a:t>Community Engagement</a:t>
            </a:r>
          </a:p>
          <a:p>
            <a:pPr marL="0" indent="0">
              <a:spcBef>
                <a:spcPts val="600"/>
              </a:spcBef>
              <a:spcAft>
                <a:spcPts val="600"/>
              </a:spcAft>
              <a:buNone/>
              <a:tabLst>
                <a:tab pos="404813" algn="l"/>
              </a:tabLst>
            </a:pPr>
            <a:r>
              <a:rPr lang="en-US" sz="2800" dirty="0"/>
              <a:t>Cleanup/re-use </a:t>
            </a:r>
            <a:r>
              <a:rPr lang="en-US" sz="2800" i="1" dirty="0"/>
              <a:t>planning</a:t>
            </a:r>
          </a:p>
          <a:p>
            <a:endParaRPr lang="en-US" sz="1700" dirty="0"/>
          </a:p>
        </p:txBody>
      </p:sp>
    </p:spTree>
    <p:extLst>
      <p:ext uri="{BB962C8B-B14F-4D97-AF65-F5344CB8AC3E}">
        <p14:creationId xmlns:p14="http://schemas.microsoft.com/office/powerpoint/2010/main" val="2560355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DC88EA-C297-F105-28CD-166B26B10877}"/>
              </a:ext>
            </a:extLst>
          </p:cNvPr>
          <p:cNvSpPr>
            <a:spLocks noGrp="1"/>
          </p:cNvSpPr>
          <p:nvPr>
            <p:ph type="title"/>
          </p:nvPr>
        </p:nvSpPr>
        <p:spPr>
          <a:xfrm>
            <a:off x="571350" y="762001"/>
            <a:ext cx="4000647" cy="1708242"/>
          </a:xfrm>
        </p:spPr>
        <p:txBody>
          <a:bodyPr anchor="ctr">
            <a:normAutofit/>
          </a:bodyPr>
          <a:lstStyle/>
          <a:p>
            <a:r>
              <a:rPr lang="en-US" sz="3500"/>
              <a:t>Environmental Assessments </a:t>
            </a:r>
            <a:br>
              <a:rPr lang="en-US" sz="3500"/>
            </a:br>
            <a:endParaRPr lang="en-US" sz="3500"/>
          </a:p>
        </p:txBody>
      </p:sp>
      <p:sp>
        <p:nvSpPr>
          <p:cNvPr id="3" name="Content Placeholder 2">
            <a:extLst>
              <a:ext uri="{FF2B5EF4-FFF2-40B4-BE49-F238E27FC236}">
                <a16:creationId xmlns:a16="http://schemas.microsoft.com/office/drawing/2014/main" id="{D0B8EF33-55C6-C8D4-B5F5-660A617F9E20}"/>
              </a:ext>
            </a:extLst>
          </p:cNvPr>
          <p:cNvSpPr>
            <a:spLocks noGrp="1"/>
          </p:cNvSpPr>
          <p:nvPr>
            <p:ph idx="1"/>
          </p:nvPr>
        </p:nvSpPr>
        <p:spPr>
          <a:xfrm>
            <a:off x="609600" y="1905000"/>
            <a:ext cx="4000647" cy="3769835"/>
          </a:xfrm>
        </p:spPr>
        <p:txBody>
          <a:bodyPr anchor="ctr">
            <a:normAutofit/>
          </a:bodyPr>
          <a:lstStyle/>
          <a:p>
            <a:pPr marL="0" indent="0">
              <a:buNone/>
            </a:pPr>
            <a:r>
              <a:rPr lang="en-US" sz="1700" dirty="0"/>
              <a:t>Phase I ESAs  </a:t>
            </a:r>
          </a:p>
          <a:p>
            <a:r>
              <a:rPr lang="en-US" sz="1700" dirty="0"/>
              <a:t>Desktop study</a:t>
            </a:r>
          </a:p>
          <a:p>
            <a:r>
              <a:rPr lang="en-US" sz="1700" dirty="0"/>
              <a:t>Historical uses</a:t>
            </a:r>
          </a:p>
          <a:p>
            <a:r>
              <a:rPr lang="en-US" sz="1700" dirty="0"/>
              <a:t>Property transactions</a:t>
            </a:r>
          </a:p>
          <a:p>
            <a:endParaRPr lang="en-US" sz="1700" dirty="0"/>
          </a:p>
          <a:p>
            <a:pPr marL="0" indent="0">
              <a:buNone/>
            </a:pPr>
            <a:r>
              <a:rPr lang="en-US" sz="1700" dirty="0"/>
              <a:t>Phase II ESAs  </a:t>
            </a:r>
          </a:p>
          <a:p>
            <a:r>
              <a:rPr lang="en-US" sz="1700" dirty="0"/>
              <a:t>Environmental sampling</a:t>
            </a:r>
          </a:p>
          <a:p>
            <a:r>
              <a:rPr lang="en-US" sz="1700" dirty="0"/>
              <a:t>Soil, water, soil gas</a:t>
            </a:r>
          </a:p>
          <a:p>
            <a:r>
              <a:rPr lang="en-US" sz="1700" dirty="0"/>
              <a:t>Asbestos, lead paint</a:t>
            </a:r>
          </a:p>
          <a:p>
            <a:endParaRPr lang="en-US" sz="1700" dirty="0"/>
          </a:p>
        </p:txBody>
      </p:sp>
      <p:pic>
        <p:nvPicPr>
          <p:cNvPr id="5" name="Picture 4" descr="Piping and tanks of an industrial factory">
            <a:extLst>
              <a:ext uri="{FF2B5EF4-FFF2-40B4-BE49-F238E27FC236}">
                <a16:creationId xmlns:a16="http://schemas.microsoft.com/office/drawing/2014/main" id="{787F30CE-DD68-AA0C-0C9B-6ED4E0B0D538}"/>
              </a:ext>
            </a:extLst>
          </p:cNvPr>
          <p:cNvPicPr>
            <a:picLocks noChangeAspect="1"/>
          </p:cNvPicPr>
          <p:nvPr/>
        </p:nvPicPr>
        <p:blipFill rotWithShape="1">
          <a:blip r:embed="rId2"/>
          <a:srcRect l="20849" r="35468" b="-1"/>
          <a:stretch/>
        </p:blipFill>
        <p:spPr>
          <a:xfrm>
            <a:off x="5143347" y="-10886"/>
            <a:ext cx="4000653"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732063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633434-B02E-473C-55C9-BCD61EBB2F1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
          <a:stretch/>
        </p:blipFill>
        <p:spPr>
          <a:xfrm>
            <a:off x="-2285" y="10"/>
            <a:ext cx="9143999" cy="6857990"/>
          </a:xfrm>
          <a:prstGeom prst="rect">
            <a:avLst/>
          </a:prstGeom>
        </p:spPr>
      </p:pic>
      <p:sp>
        <p:nvSpPr>
          <p:cNvPr id="2" name="Title 1"/>
          <p:cNvSpPr>
            <a:spLocks noGrp="1"/>
          </p:cNvSpPr>
          <p:nvPr>
            <p:ph type="ctrTitle"/>
          </p:nvPr>
        </p:nvSpPr>
        <p:spPr>
          <a:xfrm>
            <a:off x="1600200" y="-457200"/>
            <a:ext cx="4968240" cy="3574778"/>
          </a:xfrm>
          <a:effectLst>
            <a:outerShdw blurRad="50800" dist="38100" dir="2700000" algn="tl" rotWithShape="0">
              <a:prstClr val="black">
                <a:alpha val="40000"/>
              </a:prstClr>
            </a:outerShdw>
          </a:effectLst>
        </p:spPr>
        <p:txBody>
          <a:bodyPr>
            <a:normAutofit/>
          </a:bodyPr>
          <a:lstStyle/>
          <a:p>
            <a:pPr algn="l"/>
            <a:r>
              <a:rPr lang="en-US" sz="4500" dirty="0">
                <a:solidFill>
                  <a:srgbClr val="FFFFFF"/>
                </a:solidFill>
              </a:rPr>
              <a:t>Copeland Commons</a:t>
            </a:r>
            <a:br>
              <a:rPr lang="en-US" sz="4500" dirty="0">
                <a:solidFill>
                  <a:srgbClr val="FFFFFF"/>
                </a:solidFill>
              </a:rPr>
            </a:br>
            <a:r>
              <a:rPr lang="en-US" sz="2500" dirty="0">
                <a:solidFill>
                  <a:srgbClr val="FFFFFF"/>
                </a:solidFill>
              </a:rPr>
              <a:t>1167 Marine Drive</a:t>
            </a:r>
            <a:br>
              <a:rPr lang="en-US" sz="2500" dirty="0">
                <a:solidFill>
                  <a:srgbClr val="FFFFFF"/>
                </a:solidFill>
              </a:rPr>
            </a:br>
            <a:r>
              <a:rPr lang="en-US" sz="2500" dirty="0">
                <a:solidFill>
                  <a:srgbClr val="FFFFFF"/>
                </a:solidFill>
              </a:rPr>
              <a:t>Astoria, OR</a:t>
            </a:r>
          </a:p>
        </p:txBody>
      </p:sp>
    </p:spTree>
    <p:extLst>
      <p:ext uri="{BB962C8B-B14F-4D97-AF65-F5344CB8AC3E}">
        <p14:creationId xmlns:p14="http://schemas.microsoft.com/office/powerpoint/2010/main" val="121377755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7D6BC-61A1-147E-468A-C8A0CA8CE972}"/>
              </a:ext>
            </a:extLst>
          </p:cNvPr>
          <p:cNvSpPr>
            <a:spLocks noGrp="1"/>
          </p:cNvSpPr>
          <p:nvPr>
            <p:ph type="title"/>
          </p:nvPr>
        </p:nvSpPr>
        <p:spPr>
          <a:xfrm>
            <a:off x="381000" y="-63048"/>
            <a:ext cx="8229600" cy="1143000"/>
          </a:xfrm>
        </p:spPr>
        <p:txBody>
          <a:bodyPr/>
          <a:lstStyle/>
          <a:p>
            <a:r>
              <a:rPr lang="en-US" dirty="0"/>
              <a:t>Copeland Commons</a:t>
            </a:r>
          </a:p>
        </p:txBody>
      </p:sp>
      <p:sp>
        <p:nvSpPr>
          <p:cNvPr id="3" name="Content Placeholder 2">
            <a:extLst>
              <a:ext uri="{FF2B5EF4-FFF2-40B4-BE49-F238E27FC236}">
                <a16:creationId xmlns:a16="http://schemas.microsoft.com/office/drawing/2014/main" id="{A407B964-B2F7-E1E3-CE65-ABEEE73FCAF1}"/>
              </a:ext>
            </a:extLst>
          </p:cNvPr>
          <p:cNvSpPr>
            <a:spLocks noGrp="1"/>
          </p:cNvSpPr>
          <p:nvPr>
            <p:ph idx="1"/>
          </p:nvPr>
        </p:nvSpPr>
        <p:spPr>
          <a:xfrm>
            <a:off x="762001" y="1089907"/>
            <a:ext cx="8229600" cy="1143001"/>
          </a:xfrm>
        </p:spPr>
        <p:txBody>
          <a:bodyPr>
            <a:normAutofit/>
          </a:bodyPr>
          <a:lstStyle/>
          <a:p>
            <a:r>
              <a:rPr lang="en-US" sz="2600" dirty="0"/>
              <a:t>Historical uses: hotel and storefronts</a:t>
            </a:r>
          </a:p>
          <a:p>
            <a:r>
              <a:rPr lang="en-US" sz="2600" dirty="0"/>
              <a:t>2 Heating Oil Tanks decommissioned</a:t>
            </a:r>
          </a:p>
        </p:txBody>
      </p:sp>
      <p:pic>
        <p:nvPicPr>
          <p:cNvPr id="5" name="Picture 4">
            <a:extLst>
              <a:ext uri="{FF2B5EF4-FFF2-40B4-BE49-F238E27FC236}">
                <a16:creationId xmlns:a16="http://schemas.microsoft.com/office/drawing/2014/main" id="{B4204B69-3D11-CA3E-B7C5-9D371215940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6198" y="2592353"/>
            <a:ext cx="4724401" cy="4242319"/>
          </a:xfrm>
          <a:prstGeom prst="rect">
            <a:avLst/>
          </a:prstGeom>
        </p:spPr>
      </p:pic>
      <p:pic>
        <p:nvPicPr>
          <p:cNvPr id="7" name="Picture 6">
            <a:extLst>
              <a:ext uri="{FF2B5EF4-FFF2-40B4-BE49-F238E27FC236}">
                <a16:creationId xmlns:a16="http://schemas.microsoft.com/office/drawing/2014/main" id="{36856219-D8E9-4E07-83DC-382676D486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1" y="2610467"/>
            <a:ext cx="4267201" cy="4242319"/>
          </a:xfrm>
          <a:prstGeom prst="rect">
            <a:avLst/>
          </a:prstGeom>
        </p:spPr>
      </p:pic>
    </p:spTree>
    <p:extLst>
      <p:ext uri="{BB962C8B-B14F-4D97-AF65-F5344CB8AC3E}">
        <p14:creationId xmlns:p14="http://schemas.microsoft.com/office/powerpoint/2010/main" val="4272552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81A5B-0BB1-951A-F917-328DC1053C8B}"/>
              </a:ext>
            </a:extLst>
          </p:cNvPr>
          <p:cNvSpPr>
            <a:spLocks noGrp="1"/>
          </p:cNvSpPr>
          <p:nvPr>
            <p:ph type="title"/>
          </p:nvPr>
        </p:nvSpPr>
        <p:spPr/>
        <p:txBody>
          <a:bodyPr/>
          <a:lstStyle/>
          <a:p>
            <a:r>
              <a:rPr lang="en-US" dirty="0"/>
              <a:t>Copeland Commons</a:t>
            </a:r>
          </a:p>
        </p:txBody>
      </p:sp>
      <p:sp>
        <p:nvSpPr>
          <p:cNvPr id="3" name="Content Placeholder 2">
            <a:extLst>
              <a:ext uri="{FF2B5EF4-FFF2-40B4-BE49-F238E27FC236}">
                <a16:creationId xmlns:a16="http://schemas.microsoft.com/office/drawing/2014/main" id="{EA6EA53A-EA8D-42F1-B97B-10D229F9C369}"/>
              </a:ext>
            </a:extLst>
          </p:cNvPr>
          <p:cNvSpPr>
            <a:spLocks noGrp="1"/>
          </p:cNvSpPr>
          <p:nvPr>
            <p:ph idx="1"/>
          </p:nvPr>
        </p:nvSpPr>
        <p:spPr>
          <a:xfrm>
            <a:off x="457200" y="1828800"/>
            <a:ext cx="8229600" cy="4297363"/>
          </a:xfrm>
        </p:spPr>
        <p:txBody>
          <a:bodyPr/>
          <a:lstStyle/>
          <a:p>
            <a:r>
              <a:rPr lang="en-US" sz="2800" dirty="0"/>
              <a:t>Lead paint and asbestos survey</a:t>
            </a:r>
          </a:p>
          <a:p>
            <a:pPr lvl="1"/>
            <a:r>
              <a:rPr lang="en-US" sz="2200" dirty="0"/>
              <a:t>No asbestos detected</a:t>
            </a:r>
          </a:p>
          <a:p>
            <a:pPr lvl="1"/>
            <a:r>
              <a:rPr lang="en-US" sz="2200" dirty="0"/>
              <a:t>Trace lead in paint </a:t>
            </a:r>
          </a:p>
          <a:p>
            <a:pPr>
              <a:spcBef>
                <a:spcPts val="2400"/>
              </a:spcBef>
            </a:pPr>
            <a:r>
              <a:rPr lang="en-US" sz="2800" dirty="0"/>
              <a:t>Soil, groundwater, soil/sub-slab gas sampling</a:t>
            </a:r>
          </a:p>
          <a:p>
            <a:pPr lvl="1"/>
            <a:r>
              <a:rPr lang="en-US" sz="2200" dirty="0"/>
              <a:t>Low level petroleum detections (urban soil)</a:t>
            </a:r>
          </a:p>
          <a:p>
            <a:pPr lvl="1"/>
            <a:r>
              <a:rPr lang="en-US" sz="2200" dirty="0"/>
              <a:t>Above clean fill standard</a:t>
            </a:r>
          </a:p>
          <a:p>
            <a:pPr>
              <a:spcBef>
                <a:spcPts val="2400"/>
              </a:spcBef>
            </a:pPr>
            <a:r>
              <a:rPr lang="en-US" sz="2800" dirty="0"/>
              <a:t>No active cleanup needed</a:t>
            </a:r>
          </a:p>
          <a:p>
            <a:pPr lvl="1"/>
            <a:r>
              <a:rPr lang="en-US" sz="2200" dirty="0"/>
              <a:t>Manage soil during construction</a:t>
            </a:r>
          </a:p>
        </p:txBody>
      </p:sp>
    </p:spTree>
    <p:extLst>
      <p:ext uri="{BB962C8B-B14F-4D97-AF65-F5344CB8AC3E}">
        <p14:creationId xmlns:p14="http://schemas.microsoft.com/office/powerpoint/2010/main" val="1333871517"/>
      </p:ext>
    </p:extLst>
  </p:cSld>
  <p:clrMapOvr>
    <a:masterClrMapping/>
  </p:clrMapOvr>
</p:sld>
</file>

<file path=ppt/theme/theme1.xml><?xml version="1.0" encoding="utf-8"?>
<a:theme xmlns:a="http://schemas.openxmlformats.org/drawingml/2006/main" name="Office Theme">
  <a:themeElements>
    <a:clrScheme name="Stantec">
      <a:dk1>
        <a:sysClr val="windowText" lastClr="000000"/>
      </a:dk1>
      <a:lt1>
        <a:sysClr val="window" lastClr="FFFFFF"/>
      </a:lt1>
      <a:dk2>
        <a:srgbClr val="FF9B26"/>
      </a:dk2>
      <a:lt2>
        <a:srgbClr val="8B8376"/>
      </a:lt2>
      <a:accent1>
        <a:srgbClr val="FF9B26"/>
      </a:accent1>
      <a:accent2>
        <a:srgbClr val="D71923"/>
      </a:accent2>
      <a:accent3>
        <a:srgbClr val="FFC90E"/>
      </a:accent3>
      <a:accent4>
        <a:srgbClr val="00A8FF"/>
      </a:accent4>
      <a:accent5>
        <a:srgbClr val="75C000"/>
      </a:accent5>
      <a:accent6>
        <a:srgbClr val="8B8376"/>
      </a:accent6>
      <a:hlink>
        <a:srgbClr val="0000FF"/>
      </a:hlink>
      <a:folHlink>
        <a:srgbClr val="800080"/>
      </a:folHlink>
    </a:clrScheme>
    <a:fontScheme name="Stantec">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tantec">
    <a:dk1>
      <a:sysClr val="windowText" lastClr="000000"/>
    </a:dk1>
    <a:lt1>
      <a:sysClr val="window" lastClr="FFFFFF"/>
    </a:lt1>
    <a:dk2>
      <a:srgbClr val="FF9B26"/>
    </a:dk2>
    <a:lt2>
      <a:srgbClr val="8B8376"/>
    </a:lt2>
    <a:accent1>
      <a:srgbClr val="FF9B26"/>
    </a:accent1>
    <a:accent2>
      <a:srgbClr val="D71923"/>
    </a:accent2>
    <a:accent3>
      <a:srgbClr val="FFC90E"/>
    </a:accent3>
    <a:accent4>
      <a:srgbClr val="00A8FF"/>
    </a:accent4>
    <a:accent5>
      <a:srgbClr val="75C000"/>
    </a:accent5>
    <a:accent6>
      <a:srgbClr val="8B837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439</TotalTime>
  <Words>387</Words>
  <Application>Microsoft Office PowerPoint</Application>
  <PresentationFormat>On-screen Show (4:3)</PresentationFormat>
  <Paragraphs>63</Paragraphs>
  <Slides>14</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Century Gothic</vt:lpstr>
      <vt:lpstr>Office Theme</vt:lpstr>
      <vt:lpstr>Clatsop County Brownfield Assessment &amp;  Clean-Up Info Session</vt:lpstr>
      <vt:lpstr>Agenda</vt:lpstr>
      <vt:lpstr>What is a Brownfield?</vt:lpstr>
      <vt:lpstr>Regional Brownfield Approach</vt:lpstr>
      <vt:lpstr>Clatsop County Assessment Program</vt:lpstr>
      <vt:lpstr>Environmental Assessments  </vt:lpstr>
      <vt:lpstr>Copeland Commons 1167 Marine Drive Astoria, OR</vt:lpstr>
      <vt:lpstr>Copeland Commons</vt:lpstr>
      <vt:lpstr>Copeland Commons</vt:lpstr>
      <vt:lpstr>“North North 40” Site 989 Broadway, Seaside, OR</vt:lpstr>
      <vt:lpstr>“North North 40” Site</vt:lpstr>
      <vt:lpstr>“North North 40” Site</vt:lpstr>
      <vt:lpstr>Clatsop County Housing Task Force</vt:lpstr>
      <vt:lpstr>ColPac’s Brownfield Revolving Loan Fund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Copeland Commons 1167 Marine Drive Astoria, OR</dc:title>
  <dc:creator>Rackey, Carrie</dc:creator>
  <cp:lastModifiedBy>Sarah Lu Heath</cp:lastModifiedBy>
  <cp:revision>8</cp:revision>
  <dcterms:created xsi:type="dcterms:W3CDTF">2023-11-06T14:20:47Z</dcterms:created>
  <dcterms:modified xsi:type="dcterms:W3CDTF">2023-11-07T01:02:15Z</dcterms:modified>
</cp:coreProperties>
</file>