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8" r:id="rId3"/>
    <p:sldId id="294" r:id="rId4"/>
    <p:sldId id="299" r:id="rId5"/>
    <p:sldId id="296" r:id="rId6"/>
    <p:sldId id="297" r:id="rId7"/>
    <p:sldId id="300" r:id="rId8"/>
    <p:sldId id="303" r:id="rId9"/>
    <p:sldId id="305" r:id="rId10"/>
    <p:sldId id="306" r:id="rId11"/>
    <p:sldId id="285" r:id="rId12"/>
    <p:sldId id="286" r:id="rId13"/>
    <p:sldId id="302" r:id="rId14"/>
    <p:sldId id="30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'Revenues All Funds'!$A$2</c:f>
              <c:strCache>
                <c:ptCount val="1"/>
                <c:pt idx="0">
                  <c:v>Actual/Budgeted Revenue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'Revenues All Funds'!$B$1:$F$1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'Revenues All Funds'!$B$2:$F$2</c:f>
              <c:numCache>
                <c:formatCode>_(* #,##0_);_(* \(#,##0\);_(* "-"_);_(@_)</c:formatCode>
                <c:ptCount val="5"/>
                <c:pt idx="0">
                  <c:v>37576868.18</c:v>
                </c:pt>
                <c:pt idx="1">
                  <c:v>33264608.91</c:v>
                </c:pt>
                <c:pt idx="2">
                  <c:v>34689168.920000002</c:v>
                </c:pt>
                <c:pt idx="3">
                  <c:v>36331502.630000003</c:v>
                </c:pt>
                <c:pt idx="4">
                  <c:v>41262400</c:v>
                </c:pt>
              </c:numCache>
            </c:numRef>
          </c:val>
        </c:ser>
        <c:ser>
          <c:idx val="1"/>
          <c:order val="1"/>
          <c:tx>
            <c:strRef>
              <c:f>'Revenues All Funds'!$A$3</c:f>
              <c:strCache>
                <c:ptCount val="1"/>
                <c:pt idx="0">
                  <c:v>Earned Revenue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'Revenues All Funds'!$B$1:$F$1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'Revenues All Funds'!$B$3:$F$3</c:f>
              <c:numCache>
                <c:formatCode>_(* #,##0_);_(* \(#,##0\);_(* "-"_);_(@_)</c:formatCode>
                <c:ptCount val="5"/>
                <c:pt idx="0">
                  <c:v>4677202.9000000004</c:v>
                </c:pt>
                <c:pt idx="1">
                  <c:v>3625775.58</c:v>
                </c:pt>
                <c:pt idx="2">
                  <c:v>3978526.43</c:v>
                </c:pt>
                <c:pt idx="3">
                  <c:v>6065981.1200000001</c:v>
                </c:pt>
                <c:pt idx="4">
                  <c:v>7091465.3300000001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03968"/>
        <c:axId val="37605760"/>
      </c:barChart>
      <c:catAx>
        <c:axId val="3760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37605760"/>
        <c:crosses val="autoZero"/>
        <c:auto val="1"/>
        <c:lblAlgn val="ctr"/>
        <c:lblOffset val="100"/>
        <c:noMultiLvlLbl val="0"/>
      </c:catAx>
      <c:valAx>
        <c:axId val="37605760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37603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29846485452297E-2"/>
          <c:y val="2.9284591725620975E-2"/>
          <c:w val="0.9252610418079763"/>
          <c:h val="0.62289523184601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'Roads and PH Q1%_2'!$D$7</c:f>
              <c:strCache>
                <c:ptCount val="1"/>
                <c:pt idx="0">
                  <c:v>% Exp</c:v>
                </c:pt>
              </c:strCache>
            </c:strRef>
          </c:tx>
          <c:invertIfNegative val="0"/>
          <c:cat>
            <c:strRef>
              <c:f>'Roads and PH Q1%_2'!$E$6:$R$6</c:f>
              <c:strCache>
                <c:ptCount val="14"/>
                <c:pt idx="0">
                  <c:v>Rd Admn &amp; Supprt</c:v>
                </c:pt>
                <c:pt idx="1">
                  <c:v>Rd Maint &amp; Cnstrctn</c:v>
                </c:pt>
                <c:pt idx="2">
                  <c:v>HHS Comm Hlth</c:v>
                </c:pt>
                <c:pt idx="3">
                  <c:v>Tobacco Prvntn</c:v>
                </c:pt>
                <c:pt idx="4">
                  <c:v>Immunization Actn Pln</c:v>
                </c:pt>
                <c:pt idx="5">
                  <c:v>Maternal &amp; Chld Hlth</c:v>
                </c:pt>
                <c:pt idx="6">
                  <c:v>Babies Frst</c:v>
                </c:pt>
                <c:pt idx="7">
                  <c:v>WIC Prgrm</c:v>
                </c:pt>
                <c:pt idx="8">
                  <c:v>Family Planning</c:v>
                </c:pt>
                <c:pt idx="9">
                  <c:v>Household Hazardous Waste</c:v>
                </c:pt>
                <c:pt idx="10">
                  <c:v>Emergency Preparedness</c:v>
                </c:pt>
                <c:pt idx="11">
                  <c:v>Onsite Waste Water</c:v>
                </c:pt>
                <c:pt idx="12">
                  <c:v>Environmental Health</c:v>
                </c:pt>
                <c:pt idx="13">
                  <c:v>Total</c:v>
                </c:pt>
              </c:strCache>
            </c:strRef>
          </c:cat>
          <c:val>
            <c:numRef>
              <c:f>'Roads and PH Q1%_2'!$E$7:$R$7</c:f>
              <c:numCache>
                <c:formatCode>0.0%</c:formatCode>
                <c:ptCount val="14"/>
                <c:pt idx="0">
                  <c:v>0.31795668166217717</c:v>
                </c:pt>
                <c:pt idx="1">
                  <c:v>0.17740061646896071</c:v>
                </c:pt>
                <c:pt idx="2">
                  <c:v>0.27938206417624523</c:v>
                </c:pt>
                <c:pt idx="3">
                  <c:v>0.22918565662837628</c:v>
                </c:pt>
                <c:pt idx="4">
                  <c:v>0.29241319444444447</c:v>
                </c:pt>
                <c:pt idx="5">
                  <c:v>0.21405611510791367</c:v>
                </c:pt>
                <c:pt idx="6">
                  <c:v>0.23366377491207505</c:v>
                </c:pt>
                <c:pt idx="7">
                  <c:v>0.26674955527318933</c:v>
                </c:pt>
                <c:pt idx="8">
                  <c:v>0.17984189952664531</c:v>
                </c:pt>
                <c:pt idx="9">
                  <c:v>7.3054057246348279E-3</c:v>
                </c:pt>
                <c:pt idx="10">
                  <c:v>0.27147166666666667</c:v>
                </c:pt>
                <c:pt idx="11">
                  <c:v>0.27147166666666667</c:v>
                </c:pt>
                <c:pt idx="12">
                  <c:v>0.2119931219512195</c:v>
                </c:pt>
                <c:pt idx="13">
                  <c:v>0.19335994031402745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8434304"/>
        <c:axId val="38436224"/>
        <c:axId val="0"/>
      </c:bar3DChart>
      <c:catAx>
        <c:axId val="3843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Roads and Public Health</a:t>
                </a:r>
              </a:p>
            </c:rich>
          </c:tx>
          <c:layout>
            <c:manualLayout>
              <c:xMode val="edge"/>
              <c:yMode val="edge"/>
              <c:x val="0.42119764286935529"/>
              <c:y val="0.96011111111111114"/>
            </c:manualLayout>
          </c:layout>
          <c:overlay val="0"/>
        </c:title>
        <c:majorTickMark val="none"/>
        <c:minorTickMark val="none"/>
        <c:tickLblPos val="nextTo"/>
        <c:crossAx val="38436224"/>
        <c:crosses val="autoZero"/>
        <c:auto val="1"/>
        <c:lblAlgn val="ctr"/>
        <c:lblOffset val="100"/>
        <c:noMultiLvlLbl val="0"/>
      </c:catAx>
      <c:valAx>
        <c:axId val="38436224"/>
        <c:scaling>
          <c:orientation val="minMax"/>
          <c:max val="0.5"/>
        </c:scaling>
        <c:delete val="0"/>
        <c:axPos val="l"/>
        <c:majorGridlines>
          <c:spPr>
            <a:ln w="28575">
              <a:solidFill>
                <a:sysClr val="windowText" lastClr="000000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Budget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312802393347881E-4"/>
              <c:y val="0.380874890638670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38434304"/>
        <c:crosses val="autoZero"/>
        <c:crossBetween val="between"/>
        <c:majorUnit val="0.25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59027887037022E-2"/>
          <c:y val="2.653827646544182E-2"/>
          <c:w val="0.93434097211296296"/>
          <c:h val="0.66757699037620299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8444416"/>
        <c:axId val="38798848"/>
        <c:axId val="0"/>
      </c:bar3DChart>
      <c:catAx>
        <c:axId val="3844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Other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8798848"/>
        <c:crosses val="autoZero"/>
        <c:auto val="1"/>
        <c:lblAlgn val="ctr"/>
        <c:lblOffset val="100"/>
        <c:noMultiLvlLbl val="0"/>
      </c:catAx>
      <c:valAx>
        <c:axId val="38798848"/>
        <c:scaling>
          <c:orientation val="minMax"/>
          <c:max val="1"/>
        </c:scaling>
        <c:delete val="0"/>
        <c:axPos val="l"/>
        <c:majorGridlines>
          <c:spPr>
            <a:ln w="28575">
              <a:solidFill>
                <a:sysClr val="windowText" lastClr="000000"/>
              </a:solidFill>
            </a:ln>
          </c:spPr>
        </c:majorGridlines>
        <c:minorGridlines/>
        <c:numFmt formatCode="0.0%" sourceLinked="1"/>
        <c:majorTickMark val="out"/>
        <c:minorTickMark val="none"/>
        <c:tickLblPos val="nextTo"/>
        <c:crossAx val="38444416"/>
        <c:crosses val="autoZero"/>
        <c:crossBetween val="between"/>
        <c:majorUnit val="0.25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89538807649062E-2"/>
          <c:y val="3.3627477599782789E-2"/>
          <c:w val="0.8973255296212973"/>
          <c:h val="0.53351751289709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'Other Q1%'!$E$7</c:f>
              <c:strCache>
                <c:ptCount val="1"/>
                <c:pt idx="0">
                  <c:v>12.4%</c:v>
                </c:pt>
              </c:strCache>
            </c:strRef>
          </c:tx>
          <c:invertIfNegative val="0"/>
          <c:cat>
            <c:strRef>
              <c:f>'Other Q1%'!$E$6:$AM$6</c:f>
              <c:strCache>
                <c:ptCount val="35"/>
                <c:pt idx="0">
                  <c:v>County Clerk Records</c:v>
                </c:pt>
                <c:pt idx="1">
                  <c:v>Sheriff Rural Law Enf. Dist</c:v>
                </c:pt>
                <c:pt idx="2">
                  <c:v>Child Support</c:v>
                </c:pt>
                <c:pt idx="3">
                  <c:v>Juvenile Detention Center</c:v>
                </c:pt>
                <c:pt idx="4">
                  <c:v>Juv Crime Prevention</c:v>
                </c:pt>
                <c:pt idx="5">
                  <c:v>Parole and Probation</c:v>
                </c:pt>
                <c:pt idx="6">
                  <c:v>Marine Patrol #2</c:v>
                </c:pt>
                <c:pt idx="7">
                  <c:v>Gambling/Drug Task Force2</c:v>
                </c:pt>
                <c:pt idx="8">
                  <c:v>Developmental Disabilities</c:v>
                </c:pt>
                <c:pt idx="9">
                  <c:v>Mental Health</c:v>
                </c:pt>
                <c:pt idx="10">
                  <c:v>Drug and Alcohol Treatment</c:v>
                </c:pt>
                <c:pt idx="11">
                  <c:v>Drug and Alcohol Prevention</c:v>
                </c:pt>
                <c:pt idx="12">
                  <c:v>Building Codes</c:v>
                </c:pt>
                <c:pt idx="13">
                  <c:v>Clatsop County Fisheries</c:v>
                </c:pt>
                <c:pt idx="14">
                  <c:v>Special Projects</c:v>
                </c:pt>
                <c:pt idx="15">
                  <c:v>Equipment Replacement</c:v>
                </c:pt>
                <c:pt idx="16">
                  <c:v>Insurance Reserve</c:v>
                </c:pt>
                <c:pt idx="17">
                  <c:v>Surveyor-Lane Corner 120</c:v>
                </c:pt>
                <c:pt idx="18">
                  <c:v>Jail Commissary</c:v>
                </c:pt>
                <c:pt idx="19">
                  <c:v>Fair General Operation</c:v>
                </c:pt>
                <c:pt idx="20">
                  <c:v>Video Lottery</c:v>
                </c:pt>
                <c:pt idx="21">
                  <c:v>Courthouse Security</c:v>
                </c:pt>
                <c:pt idx="22">
                  <c:v>Bike Path</c:v>
                </c:pt>
                <c:pt idx="23">
                  <c:v>Law Library</c:v>
                </c:pt>
                <c:pt idx="24">
                  <c:v>Animal Shelter Enhancement</c:v>
                </c:pt>
                <c:pt idx="25">
                  <c:v>Parks &amp; Lands Acq. Maint</c:v>
                </c:pt>
                <c:pt idx="26">
                  <c:v>Road District 1</c:v>
                </c:pt>
                <c:pt idx="27">
                  <c:v>State Timber Enforcement Fund</c:v>
                </c:pt>
                <c:pt idx="28">
                  <c:v>Ind. Dev. Revolving Fund</c:v>
                </c:pt>
                <c:pt idx="29">
                  <c:v>Westport Sewer Service</c:v>
                </c:pt>
                <c:pt idx="30">
                  <c:v>Westport Sewer Equipment</c:v>
                </c:pt>
                <c:pt idx="31">
                  <c:v>4-H &amp; Extension</c:v>
                </c:pt>
                <c:pt idx="32">
                  <c:v>Debt Service</c:v>
                </c:pt>
                <c:pt idx="33">
                  <c:v>Bond Reserve Fund</c:v>
                </c:pt>
                <c:pt idx="34">
                  <c:v>Total</c:v>
                </c:pt>
              </c:strCache>
            </c:strRef>
          </c:cat>
          <c:val>
            <c:numRef>
              <c:f>'Other Q1%'!$E$7:$AM$7</c:f>
              <c:numCache>
                <c:formatCode>0.0%</c:formatCode>
                <c:ptCount val="35"/>
                <c:pt idx="0">
                  <c:v>0.12409115770282589</c:v>
                </c:pt>
                <c:pt idx="1">
                  <c:v>4.1662705788635158E-2</c:v>
                </c:pt>
                <c:pt idx="2">
                  <c:v>0.25142540503456645</c:v>
                </c:pt>
                <c:pt idx="3">
                  <c:v>0</c:v>
                </c:pt>
                <c:pt idx="4">
                  <c:v>0.19534001268230816</c:v>
                </c:pt>
                <c:pt idx="5">
                  <c:v>0.12277236602101972</c:v>
                </c:pt>
                <c:pt idx="6">
                  <c:v>0.1854154262516915</c:v>
                </c:pt>
                <c:pt idx="7">
                  <c:v>1.4342928039702232E-2</c:v>
                </c:pt>
                <c:pt idx="8">
                  <c:v>0.15154236420790992</c:v>
                </c:pt>
                <c:pt idx="9">
                  <c:v>0.31846772683614788</c:v>
                </c:pt>
                <c:pt idx="10">
                  <c:v>0</c:v>
                </c:pt>
                <c:pt idx="11">
                  <c:v>0.11339772576140444</c:v>
                </c:pt>
                <c:pt idx="12">
                  <c:v>0.16991758981537025</c:v>
                </c:pt>
                <c:pt idx="13">
                  <c:v>0.14006791357402354</c:v>
                </c:pt>
                <c:pt idx="14">
                  <c:v>6.0596349947457336E-2</c:v>
                </c:pt>
                <c:pt idx="15">
                  <c:v>2.6769087523277467E-2</c:v>
                </c:pt>
                <c:pt idx="16">
                  <c:v>0.49491260651572722</c:v>
                </c:pt>
                <c:pt idx="17">
                  <c:v>3.8719084263178147E-2</c:v>
                </c:pt>
                <c:pt idx="18">
                  <c:v>0.17975101688647849</c:v>
                </c:pt>
                <c:pt idx="19">
                  <c:v>0.15990877732158434</c:v>
                </c:pt>
                <c:pt idx="20">
                  <c:v>0.30999642772088593</c:v>
                </c:pt>
                <c:pt idx="21">
                  <c:v>5.8725118908731937E-2</c:v>
                </c:pt>
                <c:pt idx="22">
                  <c:v>7.2712465825141065E-5</c:v>
                </c:pt>
                <c:pt idx="23">
                  <c:v>0.1647284301466409</c:v>
                </c:pt>
                <c:pt idx="24">
                  <c:v>3.3491151207701624E-2</c:v>
                </c:pt>
                <c:pt idx="25">
                  <c:v>7.8447953082752583E-2</c:v>
                </c:pt>
                <c:pt idx="26">
                  <c:v>0.25975171487302334</c:v>
                </c:pt>
                <c:pt idx="27">
                  <c:v>9.0038716648158709E-4</c:v>
                </c:pt>
                <c:pt idx="28">
                  <c:v>1.1863502059880869E-2</c:v>
                </c:pt>
                <c:pt idx="29">
                  <c:v>0.17937864887406171</c:v>
                </c:pt>
                <c:pt idx="30">
                  <c:v>7.4150971377725053E-4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0.11382237168924887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9023744"/>
        <c:axId val="39025664"/>
        <c:axId val="0"/>
      </c:bar3DChart>
      <c:catAx>
        <c:axId val="3902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Other</a:t>
                </a:r>
              </a:p>
            </c:rich>
          </c:tx>
          <c:layout>
            <c:manualLayout>
              <c:xMode val="edge"/>
              <c:yMode val="edge"/>
              <c:x val="0.48984673790776156"/>
              <c:y val="0.95011494252873563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025664"/>
        <c:crosses val="autoZero"/>
        <c:auto val="1"/>
        <c:lblAlgn val="ctr"/>
        <c:lblOffset val="100"/>
        <c:noMultiLvlLbl val="0"/>
      </c:catAx>
      <c:valAx>
        <c:axId val="39025664"/>
        <c:scaling>
          <c:orientation val="minMax"/>
          <c:max val="0.5"/>
        </c:scaling>
        <c:delete val="0"/>
        <c:axPos val="l"/>
        <c:majorGridlines>
          <c:spPr>
            <a:ln w="28575">
              <a:solidFill>
                <a:sysClr val="windowText" lastClr="000000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Budget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5165448068991378E-3"/>
              <c:y val="0.25700515883790387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39023744"/>
        <c:crosses val="autoZero"/>
        <c:crossBetween val="between"/>
        <c:majorUnit val="0.25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2"/>
              <c:layout>
                <c:manualLayout>
                  <c:x val="0"/>
                  <c:y val="-2.82186948853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('Revenues All Funds'!$B$1:$E$1,'Revenues All Funds'!$F$1)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('Revenues All Funds'!$B$4:$E$4,'Revenues All Funds'!$F$4)</c:f>
              <c:numCache>
                <c:formatCode>0.0%</c:formatCode>
                <c:ptCount val="5"/>
                <c:pt idx="0">
                  <c:v>0.12447026925169367</c:v>
                </c:pt>
                <c:pt idx="1">
                  <c:v>0.10899799212459763</c:v>
                </c:pt>
                <c:pt idx="2">
                  <c:v>0.11469073932486705</c:v>
                </c:pt>
                <c:pt idx="3">
                  <c:v>0.16696202141089367</c:v>
                </c:pt>
                <c:pt idx="4">
                  <c:v>0.17186264807669938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25600"/>
        <c:axId val="37227136"/>
      </c:barChart>
      <c:catAx>
        <c:axId val="3722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37227136"/>
        <c:crosses val="autoZero"/>
        <c:auto val="1"/>
        <c:lblAlgn val="ctr"/>
        <c:lblOffset val="100"/>
        <c:noMultiLvlLbl val="0"/>
      </c:catAx>
      <c:valAx>
        <c:axId val="37227136"/>
        <c:scaling>
          <c:orientation val="minMax"/>
          <c:min val="0.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722560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'GF Revenue'!$C$4</c:f>
              <c:strCache>
                <c:ptCount val="1"/>
                <c:pt idx="0">
                  <c:v>Actual/Budgeted Revenue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Revenue'!$D$3:$H$3</c:f>
              <c:strCache>
                <c:ptCount val="5"/>
                <c:pt idx="0">
                  <c:v>2010-11</c:v>
                </c:pt>
                <c:pt idx="1">
                  <c:v>2011-2012</c:v>
                </c:pt>
                <c:pt idx="2">
                  <c:v>2012-13</c:v>
                </c:pt>
                <c:pt idx="3">
                  <c:v>2013-14</c:v>
                </c:pt>
                <c:pt idx="4">
                  <c:v>2014-15*</c:v>
                </c:pt>
              </c:strCache>
            </c:strRef>
          </c:cat>
          <c:val>
            <c:numRef>
              <c:f>'GF Revenue'!$D$4:$H$4</c:f>
              <c:numCache>
                <c:formatCode>_(* #,##0_);_(* \(#,##0\);_(* "-"??_);_(@_)</c:formatCode>
                <c:ptCount val="5"/>
                <c:pt idx="0">
                  <c:v>15525080</c:v>
                </c:pt>
                <c:pt idx="1">
                  <c:v>15958215.57</c:v>
                </c:pt>
                <c:pt idx="2">
                  <c:v>17353138.010000002</c:v>
                </c:pt>
                <c:pt idx="3">
                  <c:v>18952629.259999998</c:v>
                </c:pt>
                <c:pt idx="4" formatCode="General">
                  <c:v>16738070.550000001</c:v>
                </c:pt>
              </c:numCache>
            </c:numRef>
          </c:val>
        </c:ser>
        <c:ser>
          <c:idx val="1"/>
          <c:order val="1"/>
          <c:tx>
            <c:strRef>
              <c:f>'GF Revenue'!$C$5</c:f>
              <c:strCache>
                <c:ptCount val="1"/>
                <c:pt idx="0">
                  <c:v>Actual Q1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Revenue'!$D$3:$H$3</c:f>
              <c:strCache>
                <c:ptCount val="5"/>
                <c:pt idx="0">
                  <c:v>2010-11</c:v>
                </c:pt>
                <c:pt idx="1">
                  <c:v>2011-2012</c:v>
                </c:pt>
                <c:pt idx="2">
                  <c:v>2012-13</c:v>
                </c:pt>
                <c:pt idx="3">
                  <c:v>2013-14</c:v>
                </c:pt>
                <c:pt idx="4">
                  <c:v>2014-15*</c:v>
                </c:pt>
              </c:strCache>
            </c:strRef>
          </c:cat>
          <c:val>
            <c:numRef>
              <c:f>'GF Revenue'!$D$5:$H$5</c:f>
              <c:numCache>
                <c:formatCode>_(* #,##0_);_(* \(#,##0\);_(* "-"??_);_(@_)</c:formatCode>
                <c:ptCount val="5"/>
                <c:pt idx="0">
                  <c:v>5507792.9800000004</c:v>
                </c:pt>
                <c:pt idx="1">
                  <c:v>4798600.5999999996</c:v>
                </c:pt>
                <c:pt idx="2">
                  <c:v>4484700.76</c:v>
                </c:pt>
                <c:pt idx="3">
                  <c:v>6048396.1699999999</c:v>
                </c:pt>
                <c:pt idx="4">
                  <c:v>5786775.25</c:v>
                </c:pt>
              </c:numCache>
            </c:numRef>
          </c:val>
        </c:ser>
        <c:ser>
          <c:idx val="2"/>
          <c:order val="2"/>
          <c:tx>
            <c:strRef>
              <c:f>'GF Revenue'!$C$6</c:f>
              <c:strCache>
                <c:ptCount val="1"/>
                <c:pt idx="0">
                  <c:v>% of Budget</c:v>
                </c:pt>
              </c:strCache>
            </c:strRef>
          </c:tx>
          <c:invertIfNegative val="0"/>
          <c:cat>
            <c:strRef>
              <c:f>'GF Revenue'!$D$3:$H$3</c:f>
              <c:strCache>
                <c:ptCount val="5"/>
                <c:pt idx="0">
                  <c:v>2010-11</c:v>
                </c:pt>
                <c:pt idx="1">
                  <c:v>2011-2012</c:v>
                </c:pt>
                <c:pt idx="2">
                  <c:v>2012-13</c:v>
                </c:pt>
                <c:pt idx="3">
                  <c:v>2013-14</c:v>
                </c:pt>
                <c:pt idx="4">
                  <c:v>2014-15*</c:v>
                </c:pt>
              </c:strCache>
            </c:strRef>
          </c:cat>
          <c:val>
            <c:numRef>
              <c:f>'GF Revenue'!$D$6:$H$6</c:f>
              <c:numCache>
                <c:formatCode>0%</c:formatCode>
                <c:ptCount val="5"/>
                <c:pt idx="0">
                  <c:v>0.35476744596485171</c:v>
                </c:pt>
                <c:pt idx="1">
                  <c:v>0.30069781793278527</c:v>
                </c:pt>
                <c:pt idx="2">
                  <c:v>0.25843745133679136</c:v>
                </c:pt>
                <c:pt idx="3">
                  <c:v>0.31913230016931171</c:v>
                </c:pt>
                <c:pt idx="4">
                  <c:v>0.34572534705919256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1648"/>
        <c:axId val="36973184"/>
      </c:barChart>
      <c:catAx>
        <c:axId val="36971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973184"/>
        <c:crosses val="autoZero"/>
        <c:auto val="1"/>
        <c:lblAlgn val="ctr"/>
        <c:lblOffset val="100"/>
        <c:noMultiLvlLbl val="0"/>
      </c:catAx>
      <c:valAx>
        <c:axId val="3697318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3697164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'GF Revenue'!$D$3</c:f>
              <c:strCache>
                <c:ptCount val="1"/>
                <c:pt idx="0">
                  <c:v>2010-11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Revenue'!$C$6</c:f>
              <c:strCache>
                <c:ptCount val="1"/>
                <c:pt idx="0">
                  <c:v>% of Budget</c:v>
                </c:pt>
              </c:strCache>
            </c:strRef>
          </c:cat>
          <c:val>
            <c:numRef>
              <c:f>'GF Revenue'!$D$6</c:f>
              <c:numCache>
                <c:formatCode>0%</c:formatCode>
                <c:ptCount val="1"/>
                <c:pt idx="0">
                  <c:v>0.35476744596485171</c:v>
                </c:pt>
              </c:numCache>
            </c:numRef>
          </c:val>
        </c:ser>
        <c:ser>
          <c:idx val="2"/>
          <c:order val="1"/>
          <c:tx>
            <c:strRef>
              <c:f>'GF Revenue'!$E$3</c:f>
              <c:strCache>
                <c:ptCount val="1"/>
                <c:pt idx="0">
                  <c:v>2011-2012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Revenue'!$C$6</c:f>
              <c:strCache>
                <c:ptCount val="1"/>
                <c:pt idx="0">
                  <c:v>% of Budget</c:v>
                </c:pt>
              </c:strCache>
            </c:strRef>
          </c:cat>
          <c:val>
            <c:numRef>
              <c:f>'GF Revenue'!$E$6</c:f>
              <c:numCache>
                <c:formatCode>0%</c:formatCode>
                <c:ptCount val="1"/>
                <c:pt idx="0">
                  <c:v>0.30069781793278527</c:v>
                </c:pt>
              </c:numCache>
            </c:numRef>
          </c:val>
        </c:ser>
        <c:ser>
          <c:idx val="3"/>
          <c:order val="2"/>
          <c:tx>
            <c:strRef>
              <c:f>'GF Revenue'!$F$3</c:f>
              <c:strCache>
                <c:ptCount val="1"/>
                <c:pt idx="0">
                  <c:v>2012-13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Revenue'!$C$6</c:f>
              <c:strCache>
                <c:ptCount val="1"/>
                <c:pt idx="0">
                  <c:v>% of Budget</c:v>
                </c:pt>
              </c:strCache>
            </c:strRef>
          </c:cat>
          <c:val>
            <c:numRef>
              <c:f>'GF Revenue'!$F$6</c:f>
              <c:numCache>
                <c:formatCode>0%</c:formatCode>
                <c:ptCount val="1"/>
                <c:pt idx="0">
                  <c:v>0.25843745133679136</c:v>
                </c:pt>
              </c:numCache>
            </c:numRef>
          </c:val>
        </c:ser>
        <c:ser>
          <c:idx val="4"/>
          <c:order val="3"/>
          <c:tx>
            <c:strRef>
              <c:f>'GF Revenue'!$G$3</c:f>
              <c:strCache>
                <c:ptCount val="1"/>
                <c:pt idx="0">
                  <c:v>2013-14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Revenue'!$C$6</c:f>
              <c:strCache>
                <c:ptCount val="1"/>
                <c:pt idx="0">
                  <c:v>% of Budget</c:v>
                </c:pt>
              </c:strCache>
            </c:strRef>
          </c:cat>
          <c:val>
            <c:numRef>
              <c:f>'GF Revenue'!$G$6</c:f>
              <c:numCache>
                <c:formatCode>0%</c:formatCode>
                <c:ptCount val="1"/>
                <c:pt idx="0">
                  <c:v>0.31913230016931171</c:v>
                </c:pt>
              </c:numCache>
            </c:numRef>
          </c:val>
        </c:ser>
        <c:ser>
          <c:idx val="0"/>
          <c:order val="4"/>
          <c:tx>
            <c:strRef>
              <c:f>'GF Revenue'!$H$3</c:f>
              <c:strCache>
                <c:ptCount val="1"/>
                <c:pt idx="0">
                  <c:v>2014-15*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Revenue'!$C$6</c:f>
              <c:strCache>
                <c:ptCount val="1"/>
                <c:pt idx="0">
                  <c:v>% of Budget</c:v>
                </c:pt>
              </c:strCache>
            </c:strRef>
          </c:cat>
          <c:val>
            <c:numRef>
              <c:f>'GF Revenue'!$H$6</c:f>
              <c:numCache>
                <c:formatCode>0%</c:formatCode>
                <c:ptCount val="1"/>
                <c:pt idx="0">
                  <c:v>0.34572534705919256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75"/>
        <c:axId val="37434112"/>
        <c:axId val="37435648"/>
      </c:barChart>
      <c:catAx>
        <c:axId val="37434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7435648"/>
        <c:crosses val="autoZero"/>
        <c:auto val="1"/>
        <c:lblAlgn val="ctr"/>
        <c:lblOffset val="100"/>
        <c:noMultiLvlLbl val="0"/>
      </c:catAx>
      <c:valAx>
        <c:axId val="374356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7434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567527390461139E-3"/>
          <c:y val="0.93264916885389326"/>
          <c:w val="0.98657986759072358"/>
          <c:h val="4.7906386701662293E-2"/>
        </c:manualLayout>
      </c:layout>
      <c:overlay val="0"/>
    </c:legend>
    <c:plotVisOnly val="1"/>
    <c:dispBlanksAs val="gap"/>
    <c:showDLblsOverMax val="0"/>
  </c:chart>
  <c:spPr>
    <a:effectLst>
      <a:outerShdw blurRad="50800" dist="50800" dir="5400000" algn="ctr" rotWithShape="0">
        <a:schemeClr val="accent1">
          <a:lumMod val="40000"/>
          <a:lumOff val="60000"/>
          <a:alpha val="46000"/>
        </a:scheme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19715040900779E-2"/>
          <c:y val="3.0555555555555555E-2"/>
          <c:w val="0.76525527625167589"/>
          <c:h val="0.90285214348206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'GF Major Revenue'!$A$9</c:f>
              <c:strCache>
                <c:ptCount val="1"/>
                <c:pt idx="0">
                  <c:v>Budgeted Revenue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867461376316138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Major Revenue'!$B$8:$D$8</c:f>
              <c:strCache>
                <c:ptCount val="3"/>
                <c:pt idx="0">
                  <c:v>Property Taxes</c:v>
                </c:pt>
                <c:pt idx="1">
                  <c:v>Timber Revenue - GF</c:v>
                </c:pt>
                <c:pt idx="2">
                  <c:v>Timber Revenue - SP Transfer</c:v>
                </c:pt>
              </c:strCache>
            </c:strRef>
          </c:cat>
          <c:val>
            <c:numRef>
              <c:f>'GF Major Revenue'!$B$9:$D$9</c:f>
              <c:numCache>
                <c:formatCode>#,##0</c:formatCode>
                <c:ptCount val="3"/>
                <c:pt idx="0">
                  <c:v>7761440</c:v>
                </c:pt>
                <c:pt idx="1">
                  <c:v>2183650</c:v>
                </c:pt>
                <c:pt idx="2">
                  <c:v>1037160</c:v>
                </c:pt>
              </c:numCache>
            </c:numRef>
          </c:val>
        </c:ser>
        <c:ser>
          <c:idx val="1"/>
          <c:order val="1"/>
          <c:tx>
            <c:strRef>
              <c:f>'GF Major Revenue'!$A$10</c:f>
              <c:strCache>
                <c:ptCount val="1"/>
                <c:pt idx="0">
                  <c:v>Actual Q1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'GF Major Revenue'!$B$8:$D$8</c:f>
              <c:strCache>
                <c:ptCount val="3"/>
                <c:pt idx="0">
                  <c:v>Property Taxes</c:v>
                </c:pt>
                <c:pt idx="1">
                  <c:v>Timber Revenue - GF</c:v>
                </c:pt>
                <c:pt idx="2">
                  <c:v>Timber Revenue - SP Transfer</c:v>
                </c:pt>
              </c:strCache>
            </c:strRef>
          </c:cat>
          <c:val>
            <c:numRef>
              <c:f>'GF Major Revenue'!$B$10:$D$10</c:f>
              <c:numCache>
                <c:formatCode>#,##0</c:formatCode>
                <c:ptCount val="3"/>
                <c:pt idx="0">
                  <c:v>60823.3</c:v>
                </c:pt>
                <c:pt idx="1">
                  <c:v>926684.4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80192"/>
        <c:axId val="37881728"/>
      </c:barChart>
      <c:catAx>
        <c:axId val="3788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7881728"/>
        <c:crosses val="autoZero"/>
        <c:auto val="1"/>
        <c:lblAlgn val="ctr"/>
        <c:lblOffset val="100"/>
        <c:noMultiLvlLbl val="0"/>
      </c:catAx>
      <c:valAx>
        <c:axId val="378817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8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52137981086606"/>
          <c:y val="0.33264916885389334"/>
          <c:w val="0.14749187405150233"/>
          <c:h val="9.859055118110238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31855786107326E-2"/>
          <c:y val="0.19216887362763865"/>
          <c:w val="0.9098207832442573"/>
          <c:h val="0.6064720857261263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'SB FB'!$B$64</c:f>
              <c:strCache>
                <c:ptCount val="1"/>
                <c:pt idx="0">
                  <c:v>Beginning FB % to GF Appropriation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9.4029232577827124E-3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611693031130784E-3"/>
                  <c:y val="-3.007518796992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17539546696179E-3"/>
                  <c:y val="-2.0050125313283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417539546696179E-3"/>
                  <c:y val="-3.675856307435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417539546696179E-3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5223386062260875E-3"/>
                  <c:y val="-2.339181286549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4029232577826968E-3"/>
                  <c:y val="-3.0075187969924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339181286549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007518796992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'SB FB'!$C$62:$K$62</c:f>
              <c:strCache>
                <c:ptCount val="9"/>
                <c:pt idx="0">
                  <c:v> 06/07 
Actual</c:v>
                </c:pt>
                <c:pt idx="1">
                  <c:v> 07/08
Actual</c:v>
                </c:pt>
                <c:pt idx="2">
                  <c:v> 08/09
Actual</c:v>
                </c:pt>
                <c:pt idx="3">
                  <c:v> 09/10
Actual</c:v>
                </c:pt>
                <c:pt idx="4">
                  <c:v> 10/11
Actual</c:v>
                </c:pt>
                <c:pt idx="5">
                  <c:v>11/12
Actual</c:v>
                </c:pt>
                <c:pt idx="6">
                  <c:v> 12/13
Actual</c:v>
                </c:pt>
                <c:pt idx="7">
                  <c:v>13/14 Unaudited</c:v>
                </c:pt>
                <c:pt idx="8">
                  <c:v>14/15 Budget</c:v>
                </c:pt>
              </c:strCache>
            </c:strRef>
          </c:cat>
          <c:val>
            <c:numRef>
              <c:f>'SB FB'!$C$64:$K$64</c:f>
              <c:numCache>
                <c:formatCode>0.0%</c:formatCode>
                <c:ptCount val="9"/>
                <c:pt idx="0">
                  <c:v>0.15208382253079564</c:v>
                </c:pt>
                <c:pt idx="1">
                  <c:v>0.15575629000589641</c:v>
                </c:pt>
                <c:pt idx="2">
                  <c:v>0.15527352243219403</c:v>
                </c:pt>
                <c:pt idx="3">
                  <c:v>0.19901845508920812</c:v>
                </c:pt>
                <c:pt idx="4">
                  <c:v>0.24607200531965423</c:v>
                </c:pt>
                <c:pt idx="5">
                  <c:v>0.21938412733140075</c:v>
                </c:pt>
                <c:pt idx="6">
                  <c:v>0.18085291154776931</c:v>
                </c:pt>
                <c:pt idx="7">
                  <c:v>0.17703803972485427</c:v>
                </c:pt>
                <c:pt idx="8">
                  <c:v>0.23409705011653534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92384"/>
        <c:axId val="37794176"/>
        <c:axId val="0"/>
      </c:bar3DChart>
      <c:catAx>
        <c:axId val="3779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7794176"/>
        <c:crosses val="autoZero"/>
        <c:auto val="1"/>
        <c:lblAlgn val="ctr"/>
        <c:lblOffset val="100"/>
        <c:noMultiLvlLbl val="0"/>
      </c:catAx>
      <c:valAx>
        <c:axId val="37794176"/>
        <c:scaling>
          <c:orientation val="minMax"/>
          <c:max val="0.30000000000000004"/>
          <c:min val="0.1"/>
        </c:scaling>
        <c:delete val="0"/>
        <c:axPos val="l"/>
        <c:majorGridlines>
          <c:spPr>
            <a:ln w="15875"/>
          </c:spPr>
        </c:majorGridlines>
        <c:numFmt formatCode="0.0%" sourceLinked="1"/>
        <c:majorTickMark val="out"/>
        <c:minorTickMark val="none"/>
        <c:tickLblPos val="nextTo"/>
        <c:crossAx val="37792384"/>
        <c:crosses val="autoZero"/>
        <c:crossBetween val="between"/>
      </c:valAx>
      <c:spPr>
        <a:effectLst>
          <a:innerShdw blurRad="63500" dist="50800" dir="135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86501687289088"/>
          <c:y val="0.14719934598339143"/>
          <c:w val="0.84007949006374205"/>
          <c:h val="0.814890925519556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explosion val="2"/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2.9463817022872141E-3"/>
                  <c:y val="0.3456600404457639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4342957130358706E-2"/>
                  <c:y val="-1.033539864893947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35333083364579E-4"/>
                  <c:y val="-0.2084843595370250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27572803399575E-2"/>
                  <c:y val="-2.080719418269437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8233970753655792E-2"/>
                  <c:y val="-8.132976205843121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344710661167354"/>
                  <c:y val="-2.912804956757454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'GF Exp by Group'!$C$48:$C$53</c:f>
              <c:strCache>
                <c:ptCount val="6"/>
                <c:pt idx="0">
                  <c:v>Public Safety &amp; Justice</c:v>
                </c:pt>
                <c:pt idx="1">
                  <c:v>Public Health</c:v>
                </c:pt>
                <c:pt idx="2">
                  <c:v>General Government</c:v>
                </c:pt>
                <c:pt idx="3">
                  <c:v>Land Use, Housing &amp; Transportation</c:v>
                </c:pt>
                <c:pt idx="4">
                  <c:v>Recreation/Culture</c:v>
                </c:pt>
                <c:pt idx="5">
                  <c:v>Economic Development &amp; Capital</c:v>
                </c:pt>
              </c:strCache>
            </c:strRef>
          </c:cat>
          <c:val>
            <c:numRef>
              <c:f>'GF Exp by Group'!$D$48:$D$53</c:f>
              <c:numCache>
                <c:formatCode>General</c:formatCode>
                <c:ptCount val="6"/>
                <c:pt idx="0">
                  <c:v>9992420</c:v>
                </c:pt>
                <c:pt idx="1">
                  <c:v>394000</c:v>
                </c:pt>
                <c:pt idx="2">
                  <c:v>5097760</c:v>
                </c:pt>
                <c:pt idx="3">
                  <c:v>624710</c:v>
                </c:pt>
                <c:pt idx="4">
                  <c:v>201330</c:v>
                </c:pt>
                <c:pt idx="5">
                  <c:v>1037160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'GF Exp by Group'!$C$48:$C$53</c:f>
              <c:strCache>
                <c:ptCount val="6"/>
                <c:pt idx="0">
                  <c:v>Public Safety &amp; Justice</c:v>
                </c:pt>
                <c:pt idx="1">
                  <c:v>Public Health</c:v>
                </c:pt>
                <c:pt idx="2">
                  <c:v>General Government</c:v>
                </c:pt>
                <c:pt idx="3">
                  <c:v>Land Use, Housing &amp; Transportation</c:v>
                </c:pt>
                <c:pt idx="4">
                  <c:v>Recreation/Culture</c:v>
                </c:pt>
                <c:pt idx="5">
                  <c:v>Economic Development &amp; Capital</c:v>
                </c:pt>
              </c:strCache>
            </c:strRef>
          </c:cat>
          <c:val>
            <c:numRef>
              <c:f>'GF Exp by Group'!$E$48:$E$53</c:f>
              <c:numCache>
                <c:formatCode>0.0%</c:formatCode>
                <c:ptCount val="6"/>
                <c:pt idx="0">
                  <c:v>0.57601897231743349</c:v>
                </c:pt>
                <c:pt idx="1">
                  <c:v>2.2712363480825348E-2</c:v>
                </c:pt>
                <c:pt idx="2">
                  <c:v>0.29386339608632545</c:v>
                </c:pt>
                <c:pt idx="3">
                  <c:v>3.6011778147478177E-2</c:v>
                </c:pt>
                <c:pt idx="4">
                  <c:v>1.1605787156331388E-2</c:v>
                </c:pt>
                <c:pt idx="5">
                  <c:v>5.9787702811606135E-2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0269826084824"/>
          <c:y val="3.0555555555555555E-2"/>
          <c:w val="0.67003740770721421"/>
          <c:h val="0.90285214348206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'Payroll General Fund'!$A$24</c:f>
              <c:strCache>
                <c:ptCount val="1"/>
                <c:pt idx="0">
                  <c:v>General Fund Actual/Budgeted Salaries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'Payroll General Fund'!$B$23:$F$23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2014-2015</c:v>
                </c:pt>
              </c:strCache>
            </c:strRef>
          </c:cat>
          <c:val>
            <c:numRef>
              <c:f>'Payroll General Fund'!$B$24:$F$24</c:f>
              <c:numCache>
                <c:formatCode>#,##0</c:formatCode>
                <c:ptCount val="5"/>
                <c:pt idx="0">
                  <c:v>7927600.9900000002</c:v>
                </c:pt>
                <c:pt idx="1">
                  <c:v>8338191.6900000004</c:v>
                </c:pt>
                <c:pt idx="2">
                  <c:v>8267005.6200000001</c:v>
                </c:pt>
                <c:pt idx="3">
                  <c:v>8529761.0199999996</c:v>
                </c:pt>
                <c:pt idx="4">
                  <c:v>8951590</c:v>
                </c:pt>
              </c:numCache>
            </c:numRef>
          </c:val>
        </c:ser>
        <c:ser>
          <c:idx val="1"/>
          <c:order val="1"/>
          <c:tx>
            <c:strRef>
              <c:f>'Payroll General Fund'!$A$25</c:f>
              <c:strCache>
                <c:ptCount val="1"/>
                <c:pt idx="0">
                  <c:v>General Fund PERS Contributions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'Payroll General Fund'!$B$23:$F$23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2014-2015</c:v>
                </c:pt>
              </c:strCache>
            </c:strRef>
          </c:cat>
          <c:val>
            <c:numRef>
              <c:f>'Payroll General Fund'!$B$25:$F$25</c:f>
              <c:numCache>
                <c:formatCode>#,##0</c:formatCode>
                <c:ptCount val="5"/>
                <c:pt idx="0">
                  <c:v>678715.31</c:v>
                </c:pt>
                <c:pt idx="1">
                  <c:v>1101288.71</c:v>
                </c:pt>
                <c:pt idx="2">
                  <c:v>1064963.1100000001</c:v>
                </c:pt>
                <c:pt idx="3">
                  <c:v>1108994.8</c:v>
                </c:pt>
                <c:pt idx="4">
                  <c:v>1182980</c:v>
                </c:pt>
              </c:numCache>
            </c:numRef>
          </c:val>
        </c:ser>
        <c:ser>
          <c:idx val="2"/>
          <c:order val="2"/>
          <c:tx>
            <c:strRef>
              <c:f>'Payroll General Fund'!$A$26</c:f>
              <c:strCache>
                <c:ptCount val="1"/>
                <c:pt idx="0">
                  <c:v>General Fund PERS Bond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'Payroll General Fund'!$B$23:$F$23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2014-2015</c:v>
                </c:pt>
              </c:strCache>
            </c:strRef>
          </c:cat>
          <c:val>
            <c:numRef>
              <c:f>'Payroll General Fund'!$B$26:$F$26</c:f>
              <c:numCache>
                <c:formatCode>#,##0</c:formatCode>
                <c:ptCount val="5"/>
                <c:pt idx="0">
                  <c:v>643516.73</c:v>
                </c:pt>
                <c:pt idx="1">
                  <c:v>730200</c:v>
                </c:pt>
                <c:pt idx="2">
                  <c:v>751100</c:v>
                </c:pt>
                <c:pt idx="3">
                  <c:v>649119.51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'Payroll General Fund'!$A$27</c:f>
              <c:strCache>
                <c:ptCount val="1"/>
                <c:pt idx="0">
                  <c:v>General Fund Healthcare Costs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'Payroll General Fund'!$B$23:$F$23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2014-2015</c:v>
                </c:pt>
              </c:strCache>
            </c:strRef>
          </c:cat>
          <c:val>
            <c:numRef>
              <c:f>'Payroll General Fund'!$B$27:$F$27</c:f>
              <c:numCache>
                <c:formatCode>#,##0</c:formatCode>
                <c:ptCount val="5"/>
                <c:pt idx="0">
                  <c:v>1510624.98</c:v>
                </c:pt>
                <c:pt idx="1">
                  <c:v>1676452.5</c:v>
                </c:pt>
                <c:pt idx="2">
                  <c:v>1899608.38</c:v>
                </c:pt>
                <c:pt idx="3">
                  <c:v>1843463.88</c:v>
                </c:pt>
                <c:pt idx="4">
                  <c:v>1861280</c:v>
                </c:pt>
              </c:numCache>
            </c:numRef>
          </c:val>
        </c:ser>
        <c:ser>
          <c:idx val="4"/>
          <c:order val="4"/>
          <c:tx>
            <c:strRef>
              <c:f>'Payroll General Fund'!$A$28</c:f>
              <c:strCache>
                <c:ptCount val="1"/>
                <c:pt idx="0">
                  <c:v>General Fund - Other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'Payroll General Fund'!$B$23:$F$23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2014-2015</c:v>
                </c:pt>
              </c:strCache>
            </c:strRef>
          </c:cat>
          <c:val>
            <c:numRef>
              <c:f>'Payroll General Fund'!$B$28:$F$28</c:f>
              <c:numCache>
                <c:formatCode>#,##0</c:formatCode>
                <c:ptCount val="5"/>
                <c:pt idx="0">
                  <c:v>144283.17000000001</c:v>
                </c:pt>
                <c:pt idx="1">
                  <c:v>170112.44</c:v>
                </c:pt>
                <c:pt idx="2">
                  <c:v>182283.1</c:v>
                </c:pt>
                <c:pt idx="3">
                  <c:v>209197</c:v>
                </c:pt>
                <c:pt idx="4">
                  <c:v>210270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48832"/>
        <c:axId val="38250368"/>
      </c:barChart>
      <c:catAx>
        <c:axId val="3824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38250368"/>
        <c:crosses val="autoZero"/>
        <c:auto val="1"/>
        <c:lblAlgn val="ctr"/>
        <c:lblOffset val="100"/>
        <c:noMultiLvlLbl val="0"/>
      </c:catAx>
      <c:valAx>
        <c:axId val="38250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824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11487232320247"/>
          <c:y val="0.14967847769028869"/>
          <c:w val="0.15953933328427405"/>
          <c:h val="0.650643044619422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70644961514647E-2"/>
          <c:y val="2.9284591725620975E-2"/>
          <c:w val="0.9252610418079763"/>
          <c:h val="0.663165926843142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'GF Q1 Exp%'!$D$7</c:f>
              <c:strCache>
                <c:ptCount val="1"/>
                <c:pt idx="0">
                  <c:v>% Exp</c:v>
                </c:pt>
              </c:strCache>
            </c:strRef>
          </c:tx>
          <c:invertIfNegative val="0"/>
          <c:cat>
            <c:strRef>
              <c:f>'GF Q1 Exp%'!$E$6:$AF$6</c:f>
              <c:strCache>
                <c:ptCount val="28"/>
                <c:pt idx="0">
                  <c:v>Board of Prpty Tax Appeal</c:v>
                </c:pt>
                <c:pt idx="1">
                  <c:v>Board of Commissioners</c:v>
                </c:pt>
                <c:pt idx="2">
                  <c:v>County Manager</c:v>
                </c:pt>
                <c:pt idx="3">
                  <c:v>Human Resources</c:v>
                </c:pt>
                <c:pt idx="4">
                  <c:v>Assessment &amp; Taxation</c:v>
                </c:pt>
                <c:pt idx="5">
                  <c:v>Property Management</c:v>
                </c:pt>
                <c:pt idx="6">
                  <c:v>County Counsel</c:v>
                </c:pt>
                <c:pt idx="7">
                  <c:v>Clerk Admin &amp; Elections</c:v>
                </c:pt>
                <c:pt idx="8">
                  <c:v>Clerk - Records</c:v>
                </c:pt>
                <c:pt idx="9">
                  <c:v>Budget &amp; Finance</c:v>
                </c:pt>
                <c:pt idx="10">
                  <c:v>Information Systems</c:v>
                </c:pt>
                <c:pt idx="11">
                  <c:v>Buildings &amp; Grounds</c:v>
                </c:pt>
                <c:pt idx="12">
                  <c:v>Parks Maintenance</c:v>
                </c:pt>
                <c:pt idx="13">
                  <c:v>Surveyor</c:v>
                </c:pt>
                <c:pt idx="14">
                  <c:v>Dues &amp; Assessments</c:v>
                </c:pt>
                <c:pt idx="15">
                  <c:v>District Attorney</c:v>
                </c:pt>
                <c:pt idx="16">
                  <c:v>Medical Examiner</c:v>
                </c:pt>
                <c:pt idx="17">
                  <c:v>Sheriff Support</c:v>
                </c:pt>
                <c:pt idx="18">
                  <c:v>Sheriff Criminal</c:v>
                </c:pt>
                <c:pt idx="19">
                  <c:v>Corrections</c:v>
                </c:pt>
                <c:pt idx="20">
                  <c:v>Jail Nurse</c:v>
                </c:pt>
                <c:pt idx="21">
                  <c:v>Juvenile</c:v>
                </c:pt>
                <c:pt idx="22">
                  <c:v>Corrections Workcrew</c:v>
                </c:pt>
                <c:pt idx="23">
                  <c:v>Community Development</c:v>
                </c:pt>
                <c:pt idx="24">
                  <c:v>Emergency Management</c:v>
                </c:pt>
                <c:pt idx="25">
                  <c:v>Animal Control</c:v>
                </c:pt>
                <c:pt idx="26">
                  <c:v>Transfers</c:v>
                </c:pt>
                <c:pt idx="27">
                  <c:v>Total</c:v>
                </c:pt>
              </c:strCache>
            </c:strRef>
          </c:cat>
          <c:val>
            <c:numRef>
              <c:f>'GF Q1 Exp%'!$E$7:$AF$7</c:f>
              <c:numCache>
                <c:formatCode>0.0%</c:formatCode>
                <c:ptCount val="28"/>
                <c:pt idx="0">
                  <c:v>0.22508787218591139</c:v>
                </c:pt>
                <c:pt idx="1">
                  <c:v>0.17356018901358536</c:v>
                </c:pt>
                <c:pt idx="2">
                  <c:v>0.24596537524450088</c:v>
                </c:pt>
                <c:pt idx="3">
                  <c:v>0.19933825696316262</c:v>
                </c:pt>
                <c:pt idx="4">
                  <c:v>0.23974532314554386</c:v>
                </c:pt>
                <c:pt idx="5">
                  <c:v>0.19769307135470526</c:v>
                </c:pt>
                <c:pt idx="6">
                  <c:v>0.12398820326678765</c:v>
                </c:pt>
                <c:pt idx="7">
                  <c:v>0.28579417708728055</c:v>
                </c:pt>
                <c:pt idx="8">
                  <c:v>0.2388811875502469</c:v>
                </c:pt>
                <c:pt idx="9">
                  <c:v>0.19413237056445881</c:v>
                </c:pt>
                <c:pt idx="10">
                  <c:v>0.26323471452218922</c:v>
                </c:pt>
                <c:pt idx="11">
                  <c:v>0.17646275108630968</c:v>
                </c:pt>
                <c:pt idx="12">
                  <c:v>0.26000759946356727</c:v>
                </c:pt>
                <c:pt idx="13">
                  <c:v>0.23405333574398843</c:v>
                </c:pt>
                <c:pt idx="14">
                  <c:v>0.53181382488479267</c:v>
                </c:pt>
                <c:pt idx="15">
                  <c:v>0.24357772682607273</c:v>
                </c:pt>
                <c:pt idx="16">
                  <c:v>0.16375652173913044</c:v>
                </c:pt>
                <c:pt idx="17">
                  <c:v>0.23693512128816394</c:v>
                </c:pt>
                <c:pt idx="18">
                  <c:v>0.22497459869465514</c:v>
                </c:pt>
                <c:pt idx="19">
                  <c:v>0.22721338174423469</c:v>
                </c:pt>
                <c:pt idx="20">
                  <c:v>0.16058428682371215</c:v>
                </c:pt>
                <c:pt idx="21">
                  <c:v>0.19074759485732204</c:v>
                </c:pt>
                <c:pt idx="22">
                  <c:v>0.12360860694628961</c:v>
                </c:pt>
                <c:pt idx="23">
                  <c:v>0.24186303011255378</c:v>
                </c:pt>
                <c:pt idx="24">
                  <c:v>0.19791104073700877</c:v>
                </c:pt>
                <c:pt idx="25">
                  <c:v>0.22099043388123796</c:v>
                </c:pt>
                <c:pt idx="26">
                  <c:v>0.15406321294677999</c:v>
                </c:pt>
                <c:pt idx="27">
                  <c:v>0.2221329927034236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38300672"/>
        <c:axId val="38306944"/>
        <c:axId val="0"/>
      </c:bar3DChart>
      <c:catAx>
        <c:axId val="3830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General Fund Org Unit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8306944"/>
        <c:crosses val="autoZero"/>
        <c:auto val="1"/>
        <c:lblAlgn val="ctr"/>
        <c:lblOffset val="100"/>
        <c:noMultiLvlLbl val="0"/>
      </c:catAx>
      <c:valAx>
        <c:axId val="38306944"/>
        <c:scaling>
          <c:orientation val="minMax"/>
          <c:max val="0.5"/>
        </c:scaling>
        <c:delete val="0"/>
        <c:axPos val="l"/>
        <c:majorGridlines>
          <c:spPr>
            <a:ln w="28575">
              <a:solidFill>
                <a:sysClr val="windowText" lastClr="000000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Budget</a:t>
                </a:r>
                <a:endParaRPr lang="en-US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38300672"/>
        <c:crosses val="autoZero"/>
        <c:crossBetween val="between"/>
        <c:majorUnit val="0.25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2284C3-5FBF-4371-98BF-6B36B173B82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1334B7-0A24-40EA-9212-9444E3CDD6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YEAR 2014 / 2015</a:t>
            </a:r>
          </a:p>
          <a:p>
            <a:endParaRPr lang="en-US" dirty="0" smtClean="0"/>
          </a:p>
          <a:p>
            <a:r>
              <a:rPr lang="en-US" dirty="0" smtClean="0"/>
              <a:t>PRESENTED to the</a:t>
            </a:r>
            <a:endParaRPr lang="en-US" dirty="0"/>
          </a:p>
          <a:p>
            <a:r>
              <a:rPr lang="en-US" dirty="0" smtClean="0"/>
              <a:t>Board of Commissioners on</a:t>
            </a:r>
          </a:p>
          <a:p>
            <a:r>
              <a:rPr lang="en-US" dirty="0" smtClean="0"/>
              <a:t>November 12, 2014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CLATSOP COUNTY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QUARTER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4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Payroll Costs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026079"/>
              </p:ext>
            </p:extLst>
          </p:nvPr>
        </p:nvGraphicFramePr>
        <p:xfrm>
          <a:off x="381000" y="15240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4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Quarter: GF Org Units Percent Expense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54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Quarter: Roads and Public Health Percent Expense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81064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65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Quarter: All Other Org Units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42729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883887"/>
              </p:ext>
            </p:extLst>
          </p:nvPr>
        </p:nvGraphicFramePr>
        <p:xfrm>
          <a:off x="304800" y="16002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529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Quarter</a:t>
            </a:r>
            <a:r>
              <a:rPr lang="en-US" dirty="0"/>
              <a:t>: Conclusion/Take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are unaudited beginning balance numbers that may change slightly once the 2013-14 FY audit is complete.</a:t>
            </a:r>
          </a:p>
          <a:p>
            <a:r>
              <a:rPr lang="en-US" dirty="0" smtClean="0"/>
              <a:t>Staff will continue </a:t>
            </a:r>
            <a:r>
              <a:rPr lang="en-US" dirty="0"/>
              <a:t>to </a:t>
            </a:r>
            <a:r>
              <a:rPr lang="en-US" dirty="0" smtClean="0"/>
              <a:t>monitor any areas of potential concern for cost savings.</a:t>
            </a:r>
          </a:p>
          <a:p>
            <a:r>
              <a:rPr lang="en-US" dirty="0" smtClean="0"/>
              <a:t>Staff is constantly striving to seek potential new revenue streams for the General Fund </a:t>
            </a:r>
            <a:r>
              <a:rPr lang="en-US" dirty="0"/>
              <a:t>to mitigate reliance of GF fund balance </a:t>
            </a:r>
            <a:r>
              <a:rPr lang="en-US" dirty="0" smtClean="0"/>
              <a:t>for operations moving forward.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Positives: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Concerns: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funds expenditures and revenues are </a:t>
            </a:r>
            <a:r>
              <a:rPr lang="en-US" sz="2400" i="1" dirty="0" smtClean="0"/>
              <a:t>generally</a:t>
            </a:r>
            <a:r>
              <a:rPr lang="en-US" sz="2400" dirty="0" smtClean="0"/>
              <a:t> in line with the budgeted expectations.</a:t>
            </a:r>
          </a:p>
          <a:p>
            <a:r>
              <a:rPr lang="en-US" sz="2400" dirty="0"/>
              <a:t>No </a:t>
            </a:r>
            <a:r>
              <a:rPr lang="en-US" sz="2400" dirty="0" smtClean="0"/>
              <a:t>cause </a:t>
            </a:r>
            <a:r>
              <a:rPr lang="en-US" sz="2400" dirty="0"/>
              <a:t>for </a:t>
            </a:r>
            <a:r>
              <a:rPr lang="en-US" sz="2400" dirty="0" smtClean="0"/>
              <a:t>concern </a:t>
            </a:r>
            <a:r>
              <a:rPr lang="en-US" sz="2400" i="1" dirty="0" smtClean="0"/>
              <a:t>at </a:t>
            </a:r>
            <a:r>
              <a:rPr lang="en-US" sz="2400" i="1" dirty="0"/>
              <a:t>this </a:t>
            </a:r>
            <a:r>
              <a:rPr lang="en-US" sz="2400" i="1" dirty="0" smtClean="0"/>
              <a:t>point in time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COLA costs for some labor contracts as well as Management/Unrepresented came in slightly higher than budgeted,  as well as some other unanticipated costs.  Those areas of concern will continue to be monitored for potential savings in other areas</a:t>
            </a:r>
            <a:r>
              <a:rPr lang="en-US" sz="24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Quarter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4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Quarter: All Funds Revenue Collections</a:t>
            </a:r>
            <a:br>
              <a:rPr lang="en-US" dirty="0" smtClean="0"/>
            </a:br>
            <a:r>
              <a:rPr lang="en-US" dirty="0" smtClean="0"/>
              <a:t>(Does not include transfers from GF)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146509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4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1st </a:t>
            </a:r>
            <a:r>
              <a:rPr lang="en-US" dirty="0"/>
              <a:t>Quarter % of Actual/Budgeted Revenue </a:t>
            </a:r>
            <a:r>
              <a:rPr lang="en-US" dirty="0" smtClean="0"/>
              <a:t>Collected – All Funds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39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Fund Revenue Collections Through 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Quarter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336622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78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1st Quarter % of Actual/Budgeted Revenue Collected – General Fund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4761707"/>
              </p:ext>
            </p:extLst>
          </p:nvPr>
        </p:nvGraphicFramePr>
        <p:xfrm>
          <a:off x="3810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65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Major Revenue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697289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261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Beginning General Fund Balance as Percent of Appropriation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8069738"/>
              </p:ext>
            </p:extLst>
          </p:nvPr>
        </p:nvGraphicFramePr>
        <p:xfrm>
          <a:off x="304800" y="12192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66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14/15 Budgeted General Fund Expense by Function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860908"/>
              </p:ext>
            </p:extLst>
          </p:nvPr>
        </p:nvGraphicFramePr>
        <p:xfrm>
          <a:off x="457200" y="15240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05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5166</TotalTime>
  <Words>291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CLATSOP COUNTY 1st  QUARTER REPORT</vt:lpstr>
      <vt:lpstr>1st  Quarter Overall</vt:lpstr>
      <vt:lpstr>1st  Quarter: All Funds Revenue Collections (Does not include transfers from GF) </vt:lpstr>
      <vt:lpstr>1st Quarter % of Actual/Budgeted Revenue Collected – All Funds</vt:lpstr>
      <vt:lpstr>General Fund Revenue Collections Through  1st  Quarter</vt:lpstr>
      <vt:lpstr>1st Quarter % of Actual/Budgeted Revenue Collected – General Fund</vt:lpstr>
      <vt:lpstr>General Fund Major Revenue </vt:lpstr>
      <vt:lpstr>Beginning General Fund Balance as Percent of Appropriation</vt:lpstr>
      <vt:lpstr>14/15 Budgeted General Fund Expense by Function</vt:lpstr>
      <vt:lpstr>General Fund Payroll Costs</vt:lpstr>
      <vt:lpstr>1st Quarter: GF Org Units Percent Expense</vt:lpstr>
      <vt:lpstr>1st Quarter: Roads and Public Health Percent Expense</vt:lpstr>
      <vt:lpstr>1st  Quarter: All Other Org Units</vt:lpstr>
      <vt:lpstr>1st  Quarter: Conclusion/Take Away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BeMiller</dc:creator>
  <cp:lastModifiedBy>Shelby Mogenson</cp:lastModifiedBy>
  <cp:revision>168</cp:revision>
  <cp:lastPrinted>2014-10-27T18:01:00Z</cp:lastPrinted>
  <dcterms:created xsi:type="dcterms:W3CDTF">2013-11-07T16:04:02Z</dcterms:created>
  <dcterms:modified xsi:type="dcterms:W3CDTF">2014-11-17T17:50:07Z</dcterms:modified>
</cp:coreProperties>
</file>